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86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E15005-DFD3-438A-A262-C367EC645B8C}" type="datetimeFigureOut">
              <a:rPr lang="en-IN" smtClean="0"/>
              <a:t>19-07-2022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4949EE-D7E6-42DD-B73D-A96EC1C140BE}" type="slidenum">
              <a:rPr lang="en-IN" smtClean="0"/>
              <a:t>‹#›</a:t>
            </a:fld>
            <a:endParaRPr lang="en-IN"/>
          </a:p>
        </p:txBody>
      </p:sp>
    </p:spTree>
    <p:extLst>
      <p:ext uri="{BB962C8B-B14F-4D97-AF65-F5344CB8AC3E}">
        <p14:creationId xmlns:p14="http://schemas.microsoft.com/office/powerpoint/2010/main" val="3254296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74949EE-D7E6-42DD-B73D-A96EC1C140BE}" type="slidenum">
              <a:rPr lang="en-IN" smtClean="0"/>
              <a:t>22</a:t>
            </a:fld>
            <a:endParaRPr lang="en-IN"/>
          </a:p>
        </p:txBody>
      </p:sp>
    </p:spTree>
    <p:extLst>
      <p:ext uri="{BB962C8B-B14F-4D97-AF65-F5344CB8AC3E}">
        <p14:creationId xmlns:p14="http://schemas.microsoft.com/office/powerpoint/2010/main" val="1501651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6CE33-02D1-73BA-D3C1-D4E697ACE3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5EC647E-A59B-1EA1-9B2C-EDC85CB38C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CBF1EBC-F43C-A5C5-1F4E-43719C399ACC}"/>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5" name="Footer Placeholder 4">
            <a:extLst>
              <a:ext uri="{FF2B5EF4-FFF2-40B4-BE49-F238E27FC236}">
                <a16:creationId xmlns:a16="http://schemas.microsoft.com/office/drawing/2014/main" id="{68A581ED-B4ED-5C76-042D-B19FBEDD1D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78482F9-DC83-6D81-9A22-08F78E379B64}"/>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2090846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0BB9-0A97-D7D9-E583-BEFD52C9231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EFAB731-7DA1-7C39-77B1-452B1599B0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4DB97C-6977-3168-9970-5A30ACADA649}"/>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5" name="Footer Placeholder 4">
            <a:extLst>
              <a:ext uri="{FF2B5EF4-FFF2-40B4-BE49-F238E27FC236}">
                <a16:creationId xmlns:a16="http://schemas.microsoft.com/office/drawing/2014/main" id="{5C5051F5-0CC3-E157-8C62-FA612B7FCF0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0972DE5-A1F9-E92F-7E8F-8872B2D844B3}"/>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4211114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9067-E55C-6B5A-685D-73CF361E7B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9873AAF-3D7F-7C4A-9967-ECD37314D9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E23007-8BE1-FC3E-6011-F3FC487E003E}"/>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5" name="Footer Placeholder 4">
            <a:extLst>
              <a:ext uri="{FF2B5EF4-FFF2-40B4-BE49-F238E27FC236}">
                <a16:creationId xmlns:a16="http://schemas.microsoft.com/office/drawing/2014/main" id="{AD7BF465-B7F1-5E5B-DD71-4CF43428301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010660-EBAB-F19C-9035-AE90394115E0}"/>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1364828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31C9-C660-B7F2-52CF-3CC2C30815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CA0C440-7964-8F8B-6F28-A7CE34F959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0794D81-16BC-A53D-761A-CC3334B758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12383FD-62E1-6D4F-2868-FCBA32CFF3BE}"/>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6" name="Footer Placeholder 5">
            <a:extLst>
              <a:ext uri="{FF2B5EF4-FFF2-40B4-BE49-F238E27FC236}">
                <a16:creationId xmlns:a16="http://schemas.microsoft.com/office/drawing/2014/main" id="{16DA5700-8116-A06C-77BA-90FBF069A93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C8C5791-F09E-7645-AE9A-A749500688D8}"/>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2437186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B06B4-60FA-8088-8A47-F3A8F6B0677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76AA561-7DB0-35E1-AD7E-B16A2AB798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89BF7A-CBDA-AEF8-E76E-0EBE21CC88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8CD0734-0605-F119-0F16-1A4C7BC2BB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4D8A6A-9AD3-7D2F-1C0B-ECEC19689D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1042B01-E2C5-BCBA-C1AA-D03E97C41B84}"/>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8" name="Footer Placeholder 7">
            <a:extLst>
              <a:ext uri="{FF2B5EF4-FFF2-40B4-BE49-F238E27FC236}">
                <a16:creationId xmlns:a16="http://schemas.microsoft.com/office/drawing/2014/main" id="{D93B3C93-1168-1201-0A2D-BE63E4F0424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5DC7213-C6A9-4473-13F2-03FF1F061FBB}"/>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623096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041F0-56B0-2F48-56C5-AE3AD12047A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6FCF6E8-6B0E-7A1D-71FB-E1064C597B78}"/>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4" name="Footer Placeholder 3">
            <a:extLst>
              <a:ext uri="{FF2B5EF4-FFF2-40B4-BE49-F238E27FC236}">
                <a16:creationId xmlns:a16="http://schemas.microsoft.com/office/drawing/2014/main" id="{EE9A5DED-38FB-EB33-91A7-86F237BE726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5F6AFDD-EF55-A2F5-9473-F3675AD924D9}"/>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3871036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91C7B6-6C2E-CBB8-37B7-85E1C5DFA964}"/>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3" name="Footer Placeholder 2">
            <a:extLst>
              <a:ext uri="{FF2B5EF4-FFF2-40B4-BE49-F238E27FC236}">
                <a16:creationId xmlns:a16="http://schemas.microsoft.com/office/drawing/2014/main" id="{E8AEFDFB-4CFC-20B4-B834-2AD327C9CB3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87FF975-167F-4402-7A64-CA3923F79E96}"/>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3832708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AEC02-971A-D040-31E0-C05FF37402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B24BA84-CA44-CB0A-8463-7EF3E9155D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84CB5F-D9EB-98F7-54BE-0689AB62BC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5CC64-4340-6934-B976-335A9BEC2706}"/>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6" name="Footer Placeholder 5">
            <a:extLst>
              <a:ext uri="{FF2B5EF4-FFF2-40B4-BE49-F238E27FC236}">
                <a16:creationId xmlns:a16="http://schemas.microsoft.com/office/drawing/2014/main" id="{DA2EC87A-52F5-0166-B4C3-AFAFFA418C1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F2F2FBF-6CC3-2CE2-074E-914889B01258}"/>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2908517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2B825-A395-752C-E606-139B809B2F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63B4F0A-226A-88A6-032A-0A812EE87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45CB8CA-DD5E-F5B2-CCAD-0A2A130060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8B3731-D5BF-8EAA-DEF1-C633BCE9479F}"/>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6" name="Footer Placeholder 5">
            <a:extLst>
              <a:ext uri="{FF2B5EF4-FFF2-40B4-BE49-F238E27FC236}">
                <a16:creationId xmlns:a16="http://schemas.microsoft.com/office/drawing/2014/main" id="{24A525B7-FBCA-C261-0335-CBADCF616F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9787D42-E644-103F-3183-12CE8BB1920E}"/>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1529811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3C584-8910-C369-55C6-7F857FCF852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AD51485-19DA-373C-C964-0709BC324E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F9F419-CEC2-50F0-729A-5B7C50419CF8}"/>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5" name="Footer Placeholder 4">
            <a:extLst>
              <a:ext uri="{FF2B5EF4-FFF2-40B4-BE49-F238E27FC236}">
                <a16:creationId xmlns:a16="http://schemas.microsoft.com/office/drawing/2014/main" id="{B84C93CA-F605-BEFE-53A5-96F53D170E6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5AEBB23-02C7-335F-728B-02F856431B44}"/>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3446706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101EB9-797E-8977-CFCB-320A210D79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6525705-551D-AFD3-7D6B-D15EA06667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169F893-98C3-E455-B783-B5518087A040}"/>
              </a:ext>
            </a:extLst>
          </p:cNvPr>
          <p:cNvSpPr>
            <a:spLocks noGrp="1"/>
          </p:cNvSpPr>
          <p:nvPr>
            <p:ph type="dt" sz="half" idx="10"/>
          </p:nvPr>
        </p:nvSpPr>
        <p:spPr/>
        <p:txBody>
          <a:bodyPr/>
          <a:lstStyle/>
          <a:p>
            <a:fld id="{BB608DA9-1B05-42AF-9FB3-BD7A1CDEEDBD}" type="datetimeFigureOut">
              <a:rPr lang="en-IN" smtClean="0"/>
              <a:t>19-07-2022</a:t>
            </a:fld>
            <a:endParaRPr lang="en-IN"/>
          </a:p>
        </p:txBody>
      </p:sp>
      <p:sp>
        <p:nvSpPr>
          <p:cNvPr id="5" name="Footer Placeholder 4">
            <a:extLst>
              <a:ext uri="{FF2B5EF4-FFF2-40B4-BE49-F238E27FC236}">
                <a16:creationId xmlns:a16="http://schemas.microsoft.com/office/drawing/2014/main" id="{8E9071E6-B751-4488-7008-152EFB70B90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A3E662-4BCE-9763-1916-5ECB7D2ED2ED}"/>
              </a:ext>
            </a:extLst>
          </p:cNvPr>
          <p:cNvSpPr>
            <a:spLocks noGrp="1"/>
          </p:cNvSpPr>
          <p:nvPr>
            <p:ph type="sldNum" sz="quarter" idx="12"/>
          </p:nvPr>
        </p:nvSpPr>
        <p:spPr/>
        <p:txBody>
          <a:bodyPr/>
          <a:lstStyle/>
          <a:p>
            <a:fld id="{97D02621-2B1C-45BC-B6E2-36696B5CA368}" type="slidenum">
              <a:rPr lang="en-IN" smtClean="0"/>
              <a:t>‹#›</a:t>
            </a:fld>
            <a:endParaRPr lang="en-IN"/>
          </a:p>
        </p:txBody>
      </p:sp>
    </p:spTree>
    <p:extLst>
      <p:ext uri="{BB962C8B-B14F-4D97-AF65-F5344CB8AC3E}">
        <p14:creationId xmlns:p14="http://schemas.microsoft.com/office/powerpoint/2010/main" val="79109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34E24C-6628-AD4E-1BF6-25C439B69E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700B631-E739-BB91-CF69-F27D39337F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10C793-C850-555D-0D60-D30B11918D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608DA9-1B05-42AF-9FB3-BD7A1CDEEDBD}" type="datetimeFigureOut">
              <a:rPr lang="en-IN" smtClean="0"/>
              <a:t>19-07-2022</a:t>
            </a:fld>
            <a:endParaRPr lang="en-IN"/>
          </a:p>
        </p:txBody>
      </p:sp>
      <p:sp>
        <p:nvSpPr>
          <p:cNvPr id="5" name="Footer Placeholder 4">
            <a:extLst>
              <a:ext uri="{FF2B5EF4-FFF2-40B4-BE49-F238E27FC236}">
                <a16:creationId xmlns:a16="http://schemas.microsoft.com/office/drawing/2014/main" id="{13652761-D8D0-08B6-B7C0-BFEFA96E72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A2017401-125C-8A7B-D09B-A3D9B10DCE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D02621-2B1C-45BC-B6E2-36696B5CA368}" type="slidenum">
              <a:rPr lang="en-IN" smtClean="0"/>
              <a:t>‹#›</a:t>
            </a:fld>
            <a:endParaRPr lang="en-IN"/>
          </a:p>
        </p:txBody>
      </p:sp>
    </p:spTree>
    <p:extLst>
      <p:ext uri="{BB962C8B-B14F-4D97-AF65-F5344CB8AC3E}">
        <p14:creationId xmlns:p14="http://schemas.microsoft.com/office/powerpoint/2010/main" val="2135569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54DEE1C-7FD6-4FA0-A96A-BDF952F1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431451C-EB43-7E85-891F-19CDBB0CC462}"/>
              </a:ext>
            </a:extLst>
          </p:cNvPr>
          <p:cNvSpPr>
            <a:spLocks noGrp="1"/>
          </p:cNvSpPr>
          <p:nvPr>
            <p:ph type="ctrTitle"/>
          </p:nvPr>
        </p:nvSpPr>
        <p:spPr>
          <a:xfrm>
            <a:off x="0" y="3948196"/>
            <a:ext cx="12188951" cy="928605"/>
          </a:xfrm>
        </p:spPr>
        <p:txBody>
          <a:bodyPr>
            <a:normAutofit/>
          </a:bodyPr>
          <a:lstStyle/>
          <a:p>
            <a:r>
              <a:rPr lang="en-US" sz="4400" b="1" u="sng" spc="600" dirty="0">
                <a:solidFill>
                  <a:srgbClr val="FF0000"/>
                </a:solidFill>
                <a:latin typeface="Bahnschrift Light" panose="020B0502040204020203" pitchFamily="34" charset="0"/>
              </a:rPr>
              <a:t>HISTORY OF INDIA </a:t>
            </a:r>
            <a:endParaRPr lang="en-IN" sz="4400" b="1" u="sng" spc="600" dirty="0">
              <a:solidFill>
                <a:srgbClr val="FF0000"/>
              </a:solidFill>
              <a:latin typeface="Bahnschrift Light" panose="020B0502040204020203" pitchFamily="34" charset="0"/>
            </a:endParaRPr>
          </a:p>
        </p:txBody>
      </p:sp>
      <p:sp>
        <p:nvSpPr>
          <p:cNvPr id="3" name="Subtitle 2">
            <a:extLst>
              <a:ext uri="{FF2B5EF4-FFF2-40B4-BE49-F238E27FC236}">
                <a16:creationId xmlns:a16="http://schemas.microsoft.com/office/drawing/2014/main" id="{B9FE0843-1795-5B96-731B-69DB10B1BD31}"/>
              </a:ext>
            </a:extLst>
          </p:cNvPr>
          <p:cNvSpPr>
            <a:spLocks noGrp="1"/>
          </p:cNvSpPr>
          <p:nvPr>
            <p:ph type="subTitle" idx="1"/>
          </p:nvPr>
        </p:nvSpPr>
        <p:spPr>
          <a:xfrm>
            <a:off x="-42556" y="4876801"/>
            <a:ext cx="12274062" cy="1770185"/>
          </a:xfrm>
        </p:spPr>
        <p:txBody>
          <a:bodyPr>
            <a:normAutofit/>
          </a:bodyPr>
          <a:lstStyle/>
          <a:p>
            <a:r>
              <a:rPr lang="en-US" sz="3200" b="1" u="sng" dirty="0">
                <a:solidFill>
                  <a:srgbClr val="C00000"/>
                </a:solidFill>
                <a:effectLst>
                  <a:outerShdw blurRad="38100" dist="38100" dir="2700000" algn="tl">
                    <a:srgbClr val="000000">
                      <a:alpha val="43137"/>
                    </a:srgbClr>
                  </a:outerShdw>
                </a:effectLst>
              </a:rPr>
              <a:t>BA HISTORY PROGRAMME (ANNUAL) COURSES AS DISCIPLINE </a:t>
            </a:r>
          </a:p>
          <a:p>
            <a:r>
              <a:rPr lang="en-US" sz="3200" i="1" spc="600" dirty="0">
                <a:solidFill>
                  <a:srgbClr val="00B0F0"/>
                </a:solidFill>
                <a:latin typeface="Algerian" panose="04020705040A02060702" pitchFamily="82" charset="0"/>
              </a:rPr>
              <a:t>“DCS ii (IA) HISTORY OF INDIA,FROM THE EARLIST TIMES UP TO C.300 CE “</a:t>
            </a:r>
          </a:p>
          <a:p>
            <a:endParaRPr lang="en-IN" sz="1000" dirty="0"/>
          </a:p>
        </p:txBody>
      </p:sp>
      <p:pic>
        <p:nvPicPr>
          <p:cNvPr id="5" name="Picture 4" descr="A picture containing ground, outdoor, building, old&#10;&#10;Description automatically generated">
            <a:extLst>
              <a:ext uri="{FF2B5EF4-FFF2-40B4-BE49-F238E27FC236}">
                <a16:creationId xmlns:a16="http://schemas.microsoft.com/office/drawing/2014/main" id="{1777721D-A906-B4F1-F6DC-BDA9FC6EFBA4}"/>
              </a:ext>
            </a:extLst>
          </p:cNvPr>
          <p:cNvPicPr>
            <a:picLocks noChangeAspect="1"/>
          </p:cNvPicPr>
          <p:nvPr/>
        </p:nvPicPr>
        <p:blipFill rotWithShape="1">
          <a:blip r:embed="rId2">
            <a:extLst>
              <a:ext uri="{28A0092B-C50C-407E-A947-70E740481C1C}">
                <a14:useLocalDpi xmlns:a14="http://schemas.microsoft.com/office/drawing/2010/main" val="0"/>
              </a:ext>
            </a:extLst>
          </a:blip>
          <a:srcRect t="16895" r="1" b="12123"/>
          <a:stretch/>
        </p:blipFill>
        <p:spPr>
          <a:xfrm>
            <a:off x="1690046" y="386205"/>
            <a:ext cx="8903441" cy="3766876"/>
          </a:xfrm>
          <a:custGeom>
            <a:avLst/>
            <a:gdLst/>
            <a:ahLst/>
            <a:cxnLst/>
            <a:rect l="l" t="t" r="r" b="b"/>
            <a:pathLst>
              <a:path w="8903441" h="3766876">
                <a:moveTo>
                  <a:pt x="8890380" y="1667288"/>
                </a:moveTo>
                <a:lnTo>
                  <a:pt x="8895460" y="1677046"/>
                </a:lnTo>
                <a:cubicBezTo>
                  <a:pt x="8905866" y="1703466"/>
                  <a:pt x="8906717" y="1724063"/>
                  <a:pt x="8894323" y="1729738"/>
                </a:cubicBezTo>
                <a:lnTo>
                  <a:pt x="8891365" y="1729349"/>
                </a:lnTo>
                <a:lnTo>
                  <a:pt x="8891421" y="1712412"/>
                </a:lnTo>
                <a:cubicBezTo>
                  <a:pt x="8891337" y="1700170"/>
                  <a:pt x="8891138" y="1688653"/>
                  <a:pt x="8890856" y="1678595"/>
                </a:cubicBezTo>
                <a:close/>
                <a:moveTo>
                  <a:pt x="8888451" y="1641624"/>
                </a:moveTo>
                <a:cubicBezTo>
                  <a:pt x="8888927" y="1642911"/>
                  <a:pt x="8889388" y="1647125"/>
                  <a:pt x="8889800" y="1653531"/>
                </a:cubicBezTo>
                <a:lnTo>
                  <a:pt x="8890380" y="1667288"/>
                </a:lnTo>
                <a:lnTo>
                  <a:pt x="8884645" y="1656272"/>
                </a:lnTo>
                <a:lnTo>
                  <a:pt x="8886368" y="1643902"/>
                </a:lnTo>
                <a:cubicBezTo>
                  <a:pt x="8887058" y="1640758"/>
                  <a:pt x="8887743" y="1639762"/>
                  <a:pt x="8888451" y="1641624"/>
                </a:cubicBezTo>
                <a:close/>
                <a:moveTo>
                  <a:pt x="999724" y="1241031"/>
                </a:moveTo>
                <a:cubicBezTo>
                  <a:pt x="998379" y="1242269"/>
                  <a:pt x="996554" y="1243547"/>
                  <a:pt x="995210" y="1244785"/>
                </a:cubicBezTo>
                <a:cubicBezTo>
                  <a:pt x="1005261" y="1248940"/>
                  <a:pt x="1015746" y="1252497"/>
                  <a:pt x="1025774" y="1256374"/>
                </a:cubicBezTo>
                <a:cubicBezTo>
                  <a:pt x="1037480" y="1257305"/>
                  <a:pt x="1049668" y="1258195"/>
                  <a:pt x="1060894" y="1259168"/>
                </a:cubicBezTo>
                <a:cubicBezTo>
                  <a:pt x="1040504" y="1253123"/>
                  <a:pt x="1020115" y="1247076"/>
                  <a:pt x="999724" y="1241031"/>
                </a:cubicBezTo>
                <a:close/>
                <a:moveTo>
                  <a:pt x="1319296" y="820371"/>
                </a:moveTo>
                <a:cubicBezTo>
                  <a:pt x="1421680" y="872109"/>
                  <a:pt x="1548101" y="905226"/>
                  <a:pt x="1681342" y="933268"/>
                </a:cubicBezTo>
                <a:cubicBezTo>
                  <a:pt x="1683167" y="931988"/>
                  <a:pt x="1684512" y="930751"/>
                  <a:pt x="1686338" y="929471"/>
                </a:cubicBezTo>
                <a:cubicBezTo>
                  <a:pt x="1563998" y="893197"/>
                  <a:pt x="1441635" y="856646"/>
                  <a:pt x="1319296" y="820371"/>
                </a:cubicBezTo>
                <a:close/>
                <a:moveTo>
                  <a:pt x="7894848" y="858"/>
                </a:moveTo>
                <a:cubicBezTo>
                  <a:pt x="7906700" y="3455"/>
                  <a:pt x="7910528" y="8436"/>
                  <a:pt x="7907341" y="16271"/>
                </a:cubicBezTo>
                <a:cubicBezTo>
                  <a:pt x="7902882" y="26177"/>
                  <a:pt x="7893520" y="35394"/>
                  <a:pt x="7882642" y="43904"/>
                </a:cubicBezTo>
                <a:cubicBezTo>
                  <a:pt x="7831903" y="83897"/>
                  <a:pt x="7856047" y="94090"/>
                  <a:pt x="7927648" y="93123"/>
                </a:cubicBezTo>
                <a:cubicBezTo>
                  <a:pt x="7991511" y="92274"/>
                  <a:pt x="8055318" y="85274"/>
                  <a:pt x="8119655" y="78787"/>
                </a:cubicBezTo>
                <a:cubicBezTo>
                  <a:pt x="8151329" y="75447"/>
                  <a:pt x="8152942" y="77265"/>
                  <a:pt x="8141786" y="93635"/>
                </a:cubicBezTo>
                <a:cubicBezTo>
                  <a:pt x="8123815" y="120677"/>
                  <a:pt x="8122595" y="145410"/>
                  <a:pt x="8151055" y="166138"/>
                </a:cubicBezTo>
                <a:cubicBezTo>
                  <a:pt x="8157767" y="170866"/>
                  <a:pt x="8162605" y="176318"/>
                  <a:pt x="8160811" y="183471"/>
                </a:cubicBezTo>
                <a:cubicBezTo>
                  <a:pt x="8152723" y="212724"/>
                  <a:pt x="8169841" y="236686"/>
                  <a:pt x="8187466" y="260884"/>
                </a:cubicBezTo>
                <a:cubicBezTo>
                  <a:pt x="8217175" y="301371"/>
                  <a:pt x="8254836" y="338641"/>
                  <a:pt x="8295790" y="374783"/>
                </a:cubicBezTo>
                <a:cubicBezTo>
                  <a:pt x="8324664" y="400232"/>
                  <a:pt x="8342922" y="431650"/>
                  <a:pt x="8406170" y="440370"/>
                </a:cubicBezTo>
                <a:cubicBezTo>
                  <a:pt x="8421364" y="442394"/>
                  <a:pt x="8426373" y="449790"/>
                  <a:pt x="8420903" y="459225"/>
                </a:cubicBezTo>
                <a:cubicBezTo>
                  <a:pt x="8402820" y="490474"/>
                  <a:pt x="8417534" y="514648"/>
                  <a:pt x="8450800" y="534955"/>
                </a:cubicBezTo>
                <a:cubicBezTo>
                  <a:pt x="8462563" y="542037"/>
                  <a:pt x="8458146" y="546902"/>
                  <a:pt x="8442097" y="551669"/>
                </a:cubicBezTo>
                <a:cubicBezTo>
                  <a:pt x="8423667" y="556925"/>
                  <a:pt x="8409328" y="564619"/>
                  <a:pt x="8398067" y="574282"/>
                </a:cubicBezTo>
                <a:cubicBezTo>
                  <a:pt x="8379577" y="589897"/>
                  <a:pt x="8370872" y="606612"/>
                  <a:pt x="8363634" y="623477"/>
                </a:cubicBezTo>
                <a:cubicBezTo>
                  <a:pt x="8352394" y="649929"/>
                  <a:pt x="8339133" y="675439"/>
                  <a:pt x="8295388" y="695789"/>
                </a:cubicBezTo>
                <a:cubicBezTo>
                  <a:pt x="8282368" y="701969"/>
                  <a:pt x="8271923" y="709882"/>
                  <a:pt x="8260972" y="717559"/>
                </a:cubicBezTo>
                <a:cubicBezTo>
                  <a:pt x="8264466" y="724248"/>
                  <a:pt x="8273101" y="728807"/>
                  <a:pt x="8289132" y="729358"/>
                </a:cubicBezTo>
                <a:cubicBezTo>
                  <a:pt x="8391169" y="732995"/>
                  <a:pt x="8386647" y="769770"/>
                  <a:pt x="8387346" y="810845"/>
                </a:cubicBezTo>
                <a:cubicBezTo>
                  <a:pt x="8388418" y="861681"/>
                  <a:pt x="8330862" y="890238"/>
                  <a:pt x="8259532" y="916368"/>
                </a:cubicBezTo>
                <a:cubicBezTo>
                  <a:pt x="8235122" y="925226"/>
                  <a:pt x="8199529" y="928071"/>
                  <a:pt x="8191769" y="950020"/>
                </a:cubicBezTo>
                <a:cubicBezTo>
                  <a:pt x="8234379" y="966427"/>
                  <a:pt x="8282955" y="945934"/>
                  <a:pt x="8327664" y="947606"/>
                </a:cubicBezTo>
                <a:cubicBezTo>
                  <a:pt x="8364609" y="949119"/>
                  <a:pt x="8424473" y="941347"/>
                  <a:pt x="8378206" y="982626"/>
                </a:cubicBezTo>
                <a:cubicBezTo>
                  <a:pt x="8364736" y="994722"/>
                  <a:pt x="8382242" y="1001021"/>
                  <a:pt x="8400605" y="1000529"/>
                </a:cubicBezTo>
                <a:cubicBezTo>
                  <a:pt x="8549357" y="995586"/>
                  <a:pt x="8487684" y="1076555"/>
                  <a:pt x="8538706" y="1111533"/>
                </a:cubicBezTo>
                <a:cubicBezTo>
                  <a:pt x="8553092" y="1120905"/>
                  <a:pt x="8540810" y="1141011"/>
                  <a:pt x="8520556" y="1147547"/>
                </a:cubicBezTo>
                <a:cubicBezTo>
                  <a:pt x="8392015" y="1189611"/>
                  <a:pt x="8380569" y="1263373"/>
                  <a:pt x="8322605" y="1331423"/>
                </a:cubicBezTo>
                <a:cubicBezTo>
                  <a:pt x="8393509" y="1350105"/>
                  <a:pt x="8476647" y="1348124"/>
                  <a:pt x="8552563" y="1357692"/>
                </a:cubicBezTo>
                <a:cubicBezTo>
                  <a:pt x="8631413" y="1367560"/>
                  <a:pt x="8632510" y="1380057"/>
                  <a:pt x="8572872" y="1434543"/>
                </a:cubicBezTo>
                <a:cubicBezTo>
                  <a:pt x="8740108" y="1430496"/>
                  <a:pt x="8740108" y="1430496"/>
                  <a:pt x="8695911" y="1511890"/>
                </a:cubicBezTo>
                <a:cubicBezTo>
                  <a:pt x="8766152" y="1509223"/>
                  <a:pt x="8835070" y="1574251"/>
                  <a:pt x="8873147" y="1634187"/>
                </a:cubicBezTo>
                <a:lnTo>
                  <a:pt x="8884645" y="1656272"/>
                </a:lnTo>
                <a:lnTo>
                  <a:pt x="8884254" y="1659075"/>
                </a:lnTo>
                <a:cubicBezTo>
                  <a:pt x="8882795" y="1672543"/>
                  <a:pt x="8881198" y="1691773"/>
                  <a:pt x="8879232" y="1711097"/>
                </a:cubicBezTo>
                <a:lnTo>
                  <a:pt x="8877347" y="1727504"/>
                </a:lnTo>
                <a:lnTo>
                  <a:pt x="8865337" y="1725923"/>
                </a:lnTo>
                <a:cubicBezTo>
                  <a:pt x="8855639" y="1721668"/>
                  <a:pt x="8848716" y="1720054"/>
                  <a:pt x="8843722" y="1720152"/>
                </a:cubicBezTo>
                <a:cubicBezTo>
                  <a:pt x="8828739" y="1720444"/>
                  <a:pt x="8831115" y="1736133"/>
                  <a:pt x="8828004" y="1742073"/>
                </a:cubicBezTo>
                <a:cubicBezTo>
                  <a:pt x="8817547" y="1760900"/>
                  <a:pt x="8843589" y="1770647"/>
                  <a:pt x="8861127" y="1782820"/>
                </a:cubicBezTo>
                <a:cubicBezTo>
                  <a:pt x="8867694" y="1787281"/>
                  <a:pt x="8872382" y="1766445"/>
                  <a:pt x="8875975" y="1739445"/>
                </a:cubicBezTo>
                <a:lnTo>
                  <a:pt x="8877347" y="1727504"/>
                </a:lnTo>
                <a:lnTo>
                  <a:pt x="8891365" y="1729349"/>
                </a:lnTo>
                <a:lnTo>
                  <a:pt x="8891294" y="1750579"/>
                </a:lnTo>
                <a:cubicBezTo>
                  <a:pt x="8890576" y="1802412"/>
                  <a:pt x="8887485" y="1854103"/>
                  <a:pt x="8879895" y="1858687"/>
                </a:cubicBezTo>
                <a:cubicBezTo>
                  <a:pt x="8799411" y="1907447"/>
                  <a:pt x="8858072" y="1996322"/>
                  <a:pt x="8700018" y="2022228"/>
                </a:cubicBezTo>
                <a:cubicBezTo>
                  <a:pt x="8628887" y="2034069"/>
                  <a:pt x="8597252" y="2070985"/>
                  <a:pt x="8546517" y="2094468"/>
                </a:cubicBezTo>
                <a:cubicBezTo>
                  <a:pt x="8369592" y="2175758"/>
                  <a:pt x="8254890" y="2270617"/>
                  <a:pt x="8208310" y="2391116"/>
                </a:cubicBezTo>
                <a:cubicBezTo>
                  <a:pt x="8195251" y="2424444"/>
                  <a:pt x="8137916" y="2455501"/>
                  <a:pt x="8101924" y="2486924"/>
                </a:cubicBezTo>
                <a:cubicBezTo>
                  <a:pt x="8122498" y="2506105"/>
                  <a:pt x="8219539" y="2452814"/>
                  <a:pt x="8188722" y="2510086"/>
                </a:cubicBezTo>
                <a:cubicBezTo>
                  <a:pt x="8165388" y="2553270"/>
                  <a:pt x="8098391" y="2584616"/>
                  <a:pt x="8035596" y="2614194"/>
                </a:cubicBezTo>
                <a:cubicBezTo>
                  <a:pt x="7963481" y="2647947"/>
                  <a:pt x="7883214" y="2677100"/>
                  <a:pt x="7854509" y="2730830"/>
                </a:cubicBezTo>
                <a:cubicBezTo>
                  <a:pt x="7848249" y="2742293"/>
                  <a:pt x="6341566" y="3671513"/>
                  <a:pt x="4141410" y="3763614"/>
                </a:cubicBezTo>
                <a:cubicBezTo>
                  <a:pt x="3781875" y="3778662"/>
                  <a:pt x="2353277" y="3737838"/>
                  <a:pt x="2161737" y="3718831"/>
                </a:cubicBezTo>
                <a:cubicBezTo>
                  <a:pt x="1964811" y="3699179"/>
                  <a:pt x="1793107" y="3646810"/>
                  <a:pt x="1591600" y="3635674"/>
                </a:cubicBezTo>
                <a:cubicBezTo>
                  <a:pt x="1485018" y="3629919"/>
                  <a:pt x="1381185" y="3611329"/>
                  <a:pt x="1390654" y="3531585"/>
                </a:cubicBezTo>
                <a:cubicBezTo>
                  <a:pt x="1393510" y="3508948"/>
                  <a:pt x="1364047" y="3493344"/>
                  <a:pt x="1320867" y="3503571"/>
                </a:cubicBezTo>
                <a:cubicBezTo>
                  <a:pt x="1239265" y="3523046"/>
                  <a:pt x="1198946" y="3494124"/>
                  <a:pt x="1150681" y="3474015"/>
                </a:cubicBezTo>
                <a:cubicBezTo>
                  <a:pt x="1065213" y="3438422"/>
                  <a:pt x="982868" y="3399757"/>
                  <a:pt x="851974" y="3403971"/>
                </a:cubicBezTo>
                <a:cubicBezTo>
                  <a:pt x="873994" y="3367898"/>
                  <a:pt x="917237" y="3369420"/>
                  <a:pt x="956780" y="3372944"/>
                </a:cubicBezTo>
                <a:cubicBezTo>
                  <a:pt x="1061276" y="3382521"/>
                  <a:pt x="1164043" y="3394488"/>
                  <a:pt x="1268515" y="3403788"/>
                </a:cubicBezTo>
                <a:cubicBezTo>
                  <a:pt x="1336376" y="3409863"/>
                  <a:pt x="1404651" y="3420660"/>
                  <a:pt x="1492884" y="3399484"/>
                </a:cubicBezTo>
                <a:cubicBezTo>
                  <a:pt x="1410006" y="3338199"/>
                  <a:pt x="1277736" y="3337777"/>
                  <a:pt x="1169657" y="3325996"/>
                </a:cubicBezTo>
                <a:cubicBezTo>
                  <a:pt x="1034677" y="3311259"/>
                  <a:pt x="951965" y="3268429"/>
                  <a:pt x="853866" y="3221353"/>
                </a:cubicBezTo>
                <a:cubicBezTo>
                  <a:pt x="950752" y="3199416"/>
                  <a:pt x="1014418" y="3234964"/>
                  <a:pt x="1090648" y="3226034"/>
                </a:cubicBezTo>
                <a:cubicBezTo>
                  <a:pt x="1094340" y="3218434"/>
                  <a:pt x="1100169" y="3207568"/>
                  <a:pt x="1099183" y="3207375"/>
                </a:cubicBezTo>
                <a:cubicBezTo>
                  <a:pt x="971072" y="3188118"/>
                  <a:pt x="907890" y="3136018"/>
                  <a:pt x="882137" y="3068880"/>
                </a:cubicBezTo>
                <a:cubicBezTo>
                  <a:pt x="868924" y="3034221"/>
                  <a:pt x="822286" y="3027121"/>
                  <a:pt x="776145" y="3014660"/>
                </a:cubicBezTo>
                <a:cubicBezTo>
                  <a:pt x="613874" y="2970419"/>
                  <a:pt x="443486" y="2933046"/>
                  <a:pt x="307191" y="2864697"/>
                </a:cubicBezTo>
                <a:cubicBezTo>
                  <a:pt x="457123" y="2862170"/>
                  <a:pt x="581367" y="2903594"/>
                  <a:pt x="743379" y="2911759"/>
                </a:cubicBezTo>
                <a:cubicBezTo>
                  <a:pt x="608349" y="2835743"/>
                  <a:pt x="439124" y="2806104"/>
                  <a:pt x="284020" y="2766269"/>
                </a:cubicBezTo>
                <a:cubicBezTo>
                  <a:pt x="213164" y="2748143"/>
                  <a:pt x="147010" y="2722889"/>
                  <a:pt x="63190" y="2717094"/>
                </a:cubicBezTo>
                <a:cubicBezTo>
                  <a:pt x="33455" y="2714947"/>
                  <a:pt x="-16425" y="2709531"/>
                  <a:pt x="5340" y="2681595"/>
                </a:cubicBezTo>
                <a:cubicBezTo>
                  <a:pt x="23652" y="2658441"/>
                  <a:pt x="63627" y="2661368"/>
                  <a:pt x="100237" y="2664591"/>
                </a:cubicBezTo>
                <a:cubicBezTo>
                  <a:pt x="188123" y="2672547"/>
                  <a:pt x="277551" y="2664977"/>
                  <a:pt x="394328" y="2654447"/>
                </a:cubicBezTo>
                <a:cubicBezTo>
                  <a:pt x="290057" y="2592242"/>
                  <a:pt x="112140" y="2629127"/>
                  <a:pt x="21491" y="2562088"/>
                </a:cubicBezTo>
                <a:cubicBezTo>
                  <a:pt x="125636" y="2540073"/>
                  <a:pt x="208727" y="2559644"/>
                  <a:pt x="294268" y="2557453"/>
                </a:cubicBezTo>
                <a:cubicBezTo>
                  <a:pt x="371589" y="2555423"/>
                  <a:pt x="389695" y="2540961"/>
                  <a:pt x="367847" y="2501743"/>
                </a:cubicBezTo>
                <a:cubicBezTo>
                  <a:pt x="333905" y="2440640"/>
                  <a:pt x="373328" y="2404160"/>
                  <a:pt x="486858" y="2411824"/>
                </a:cubicBezTo>
                <a:cubicBezTo>
                  <a:pt x="592120" y="2419095"/>
                  <a:pt x="600599" y="2394285"/>
                  <a:pt x="570008" y="2360312"/>
                </a:cubicBezTo>
                <a:cubicBezTo>
                  <a:pt x="525457" y="2310774"/>
                  <a:pt x="567057" y="2265987"/>
                  <a:pt x="594400" y="2218813"/>
                </a:cubicBezTo>
                <a:cubicBezTo>
                  <a:pt x="635581" y="2147198"/>
                  <a:pt x="612469" y="2115647"/>
                  <a:pt x="505675" y="2074370"/>
                </a:cubicBezTo>
                <a:cubicBezTo>
                  <a:pt x="445534" y="2051386"/>
                  <a:pt x="381431" y="2032947"/>
                  <a:pt x="295650" y="2015851"/>
                </a:cubicBezTo>
                <a:cubicBezTo>
                  <a:pt x="487251" y="1985881"/>
                  <a:pt x="281423" y="1958614"/>
                  <a:pt x="346760" y="1924896"/>
                </a:cubicBezTo>
                <a:cubicBezTo>
                  <a:pt x="481788" y="1901571"/>
                  <a:pt x="600623" y="1980687"/>
                  <a:pt x="783461" y="1939173"/>
                </a:cubicBezTo>
                <a:cubicBezTo>
                  <a:pt x="547912" y="1882335"/>
                  <a:pt x="287006" y="1807013"/>
                  <a:pt x="112183" y="1719100"/>
                </a:cubicBezTo>
                <a:cubicBezTo>
                  <a:pt x="148588" y="1692398"/>
                  <a:pt x="188462" y="1710725"/>
                  <a:pt x="219936" y="1699568"/>
                </a:cubicBezTo>
                <a:cubicBezTo>
                  <a:pt x="218006" y="1694140"/>
                  <a:pt x="220184" y="1685834"/>
                  <a:pt x="214196" y="1683841"/>
                </a:cubicBezTo>
                <a:cubicBezTo>
                  <a:pt x="85284" y="1638910"/>
                  <a:pt x="83720" y="1637648"/>
                  <a:pt x="212296" y="1584947"/>
                </a:cubicBezTo>
                <a:cubicBezTo>
                  <a:pt x="257172" y="1566456"/>
                  <a:pt x="252206" y="1554019"/>
                  <a:pt x="226108" y="1538121"/>
                </a:cubicBezTo>
                <a:cubicBezTo>
                  <a:pt x="207682" y="1526866"/>
                  <a:pt x="185078" y="1517656"/>
                  <a:pt x="192710" y="1488723"/>
                </a:cubicBezTo>
                <a:cubicBezTo>
                  <a:pt x="268435" y="1518175"/>
                  <a:pt x="624154" y="1547955"/>
                  <a:pt x="685843" y="1538903"/>
                </a:cubicBezTo>
                <a:cubicBezTo>
                  <a:pt x="755173" y="1528619"/>
                  <a:pt x="994201" y="1520231"/>
                  <a:pt x="1067153" y="1523622"/>
                </a:cubicBezTo>
                <a:cubicBezTo>
                  <a:pt x="1063138" y="1522015"/>
                  <a:pt x="1059122" y="1520410"/>
                  <a:pt x="1055106" y="1518803"/>
                </a:cubicBezTo>
                <a:cubicBezTo>
                  <a:pt x="983007" y="1486514"/>
                  <a:pt x="909946" y="1454310"/>
                  <a:pt x="864245" y="1408231"/>
                </a:cubicBezTo>
                <a:cubicBezTo>
                  <a:pt x="862153" y="1406456"/>
                  <a:pt x="861045" y="1404874"/>
                  <a:pt x="856768" y="1405809"/>
                </a:cubicBezTo>
                <a:cubicBezTo>
                  <a:pt x="819307" y="1414974"/>
                  <a:pt x="822846" y="1400112"/>
                  <a:pt x="821342" y="1388491"/>
                </a:cubicBezTo>
                <a:cubicBezTo>
                  <a:pt x="819813" y="1376592"/>
                  <a:pt x="812736" y="1367699"/>
                  <a:pt x="784954" y="1371257"/>
                </a:cubicBezTo>
                <a:cubicBezTo>
                  <a:pt x="783512" y="1371384"/>
                  <a:pt x="781566" y="1371274"/>
                  <a:pt x="779619" y="1371165"/>
                </a:cubicBezTo>
                <a:cubicBezTo>
                  <a:pt x="766469" y="1370361"/>
                  <a:pt x="722835" y="1342290"/>
                  <a:pt x="728571" y="1335910"/>
                </a:cubicBezTo>
                <a:cubicBezTo>
                  <a:pt x="741389" y="1321912"/>
                  <a:pt x="726409" y="1316791"/>
                  <a:pt x="713734" y="1310348"/>
                </a:cubicBezTo>
                <a:cubicBezTo>
                  <a:pt x="696009" y="1301550"/>
                  <a:pt x="678333" y="1293308"/>
                  <a:pt x="659695" y="1285149"/>
                </a:cubicBezTo>
                <a:cubicBezTo>
                  <a:pt x="641562" y="1277227"/>
                  <a:pt x="622997" y="1269901"/>
                  <a:pt x="604409" y="1262299"/>
                </a:cubicBezTo>
                <a:cubicBezTo>
                  <a:pt x="561305" y="1256847"/>
                  <a:pt x="517819" y="1252549"/>
                  <a:pt x="472556" y="1250086"/>
                </a:cubicBezTo>
                <a:cubicBezTo>
                  <a:pt x="438951" y="1247999"/>
                  <a:pt x="401379" y="1244860"/>
                  <a:pt x="382690" y="1214040"/>
                </a:cubicBezTo>
                <a:cubicBezTo>
                  <a:pt x="418096" y="1214570"/>
                  <a:pt x="453575" y="1215933"/>
                  <a:pt x="489053" y="1217296"/>
                </a:cubicBezTo>
                <a:cubicBezTo>
                  <a:pt x="454954" y="1204059"/>
                  <a:pt x="421816" y="1190737"/>
                  <a:pt x="390047" y="1176456"/>
                </a:cubicBezTo>
                <a:cubicBezTo>
                  <a:pt x="363810" y="1164487"/>
                  <a:pt x="342232" y="1150431"/>
                  <a:pt x="333292" y="1131347"/>
                </a:cubicBezTo>
                <a:cubicBezTo>
                  <a:pt x="330930" y="1126518"/>
                  <a:pt x="329025" y="1121368"/>
                  <a:pt x="337841" y="1116956"/>
                </a:cubicBezTo>
                <a:cubicBezTo>
                  <a:pt x="347569" y="1111905"/>
                  <a:pt x="355552" y="1114562"/>
                  <a:pt x="363031" y="1116984"/>
                </a:cubicBezTo>
                <a:cubicBezTo>
                  <a:pt x="393929" y="1126864"/>
                  <a:pt x="425283" y="1136425"/>
                  <a:pt x="455724" y="1146625"/>
                </a:cubicBezTo>
                <a:cubicBezTo>
                  <a:pt x="496146" y="1160147"/>
                  <a:pt x="536111" y="1173989"/>
                  <a:pt x="576050" y="1187553"/>
                </a:cubicBezTo>
                <a:cubicBezTo>
                  <a:pt x="519650" y="1157524"/>
                  <a:pt x="457798" y="1131612"/>
                  <a:pt x="391358" y="1108621"/>
                </a:cubicBezTo>
                <a:cubicBezTo>
                  <a:pt x="343386" y="1091844"/>
                  <a:pt x="295414" y="1075067"/>
                  <a:pt x="258466" y="1051446"/>
                </a:cubicBezTo>
                <a:cubicBezTo>
                  <a:pt x="239512" y="1039678"/>
                  <a:pt x="230024" y="1025400"/>
                  <a:pt x="227119" y="1008864"/>
                </a:cubicBezTo>
                <a:cubicBezTo>
                  <a:pt x="226729" y="1004421"/>
                  <a:pt x="227253" y="999338"/>
                  <a:pt x="237176" y="996508"/>
                </a:cubicBezTo>
                <a:cubicBezTo>
                  <a:pt x="247123" y="993956"/>
                  <a:pt x="253208" y="997060"/>
                  <a:pt x="257395" y="1000610"/>
                </a:cubicBezTo>
                <a:cubicBezTo>
                  <a:pt x="262111" y="1004674"/>
                  <a:pt x="267716" y="1007820"/>
                  <a:pt x="275649" y="1009921"/>
                </a:cubicBezTo>
                <a:cubicBezTo>
                  <a:pt x="345186" y="1029563"/>
                  <a:pt x="406508" y="1054962"/>
                  <a:pt x="469199" y="1079402"/>
                </a:cubicBezTo>
                <a:cubicBezTo>
                  <a:pt x="558968" y="1114336"/>
                  <a:pt x="647368" y="1150231"/>
                  <a:pt x="753033" y="1173138"/>
                </a:cubicBezTo>
                <a:cubicBezTo>
                  <a:pt x="793015" y="1181661"/>
                  <a:pt x="834292" y="1188391"/>
                  <a:pt x="865682" y="1187316"/>
                </a:cubicBezTo>
                <a:cubicBezTo>
                  <a:pt x="750261" y="1147076"/>
                  <a:pt x="641375" y="1104025"/>
                  <a:pt x="543487" y="1053852"/>
                </a:cubicBezTo>
                <a:cubicBezTo>
                  <a:pt x="444589" y="1003208"/>
                  <a:pt x="357848" y="947579"/>
                  <a:pt x="295297" y="880592"/>
                </a:cubicBezTo>
                <a:cubicBezTo>
                  <a:pt x="288871" y="873601"/>
                  <a:pt x="284873" y="866676"/>
                  <a:pt x="264758" y="869281"/>
                </a:cubicBezTo>
                <a:cubicBezTo>
                  <a:pt x="255650" y="870360"/>
                  <a:pt x="252375" y="866170"/>
                  <a:pt x="254388" y="861516"/>
                </a:cubicBezTo>
                <a:cubicBezTo>
                  <a:pt x="266992" y="828509"/>
                  <a:pt x="236853" y="810726"/>
                  <a:pt x="190786" y="799099"/>
                </a:cubicBezTo>
                <a:cubicBezTo>
                  <a:pt x="176408" y="795324"/>
                  <a:pt x="175031" y="790688"/>
                  <a:pt x="184973" y="782539"/>
                </a:cubicBezTo>
                <a:cubicBezTo>
                  <a:pt x="198516" y="771277"/>
                  <a:pt x="196123" y="760574"/>
                  <a:pt x="187530" y="750974"/>
                </a:cubicBezTo>
                <a:cubicBezTo>
                  <a:pt x="182644" y="744967"/>
                  <a:pt x="176339" y="739364"/>
                  <a:pt x="170996" y="733676"/>
                </a:cubicBezTo>
                <a:cubicBezTo>
                  <a:pt x="167290" y="730083"/>
                  <a:pt x="161157" y="726424"/>
                  <a:pt x="169444" y="721499"/>
                </a:cubicBezTo>
                <a:cubicBezTo>
                  <a:pt x="177298" y="717172"/>
                  <a:pt x="185665" y="718676"/>
                  <a:pt x="193501" y="719668"/>
                </a:cubicBezTo>
                <a:cubicBezTo>
                  <a:pt x="231170" y="723917"/>
                  <a:pt x="254043" y="736181"/>
                  <a:pt x="265436" y="755609"/>
                </a:cubicBezTo>
                <a:cubicBezTo>
                  <a:pt x="273963" y="769971"/>
                  <a:pt x="281726" y="770130"/>
                  <a:pt x="302333" y="756567"/>
                </a:cubicBezTo>
                <a:cubicBezTo>
                  <a:pt x="317894" y="746247"/>
                  <a:pt x="332387" y="745814"/>
                  <a:pt x="346481" y="751853"/>
                </a:cubicBezTo>
                <a:cubicBezTo>
                  <a:pt x="354007" y="754830"/>
                  <a:pt x="358771" y="759448"/>
                  <a:pt x="364449" y="763428"/>
                </a:cubicBezTo>
                <a:cubicBezTo>
                  <a:pt x="392910" y="784156"/>
                  <a:pt x="422762" y="804202"/>
                  <a:pt x="467363" y="815678"/>
                </a:cubicBezTo>
                <a:cubicBezTo>
                  <a:pt x="487199" y="820933"/>
                  <a:pt x="508355" y="824672"/>
                  <a:pt x="537693" y="816781"/>
                </a:cubicBezTo>
                <a:cubicBezTo>
                  <a:pt x="518386" y="812039"/>
                  <a:pt x="499567" y="812852"/>
                  <a:pt x="482019" y="811593"/>
                </a:cubicBezTo>
                <a:cubicBezTo>
                  <a:pt x="464472" y="810335"/>
                  <a:pt x="454949" y="806693"/>
                  <a:pt x="467050" y="795557"/>
                </a:cubicBezTo>
                <a:cubicBezTo>
                  <a:pt x="473772" y="789371"/>
                  <a:pt x="472878" y="784693"/>
                  <a:pt x="465734" y="780562"/>
                </a:cubicBezTo>
                <a:cubicBezTo>
                  <a:pt x="442763" y="767188"/>
                  <a:pt x="430336" y="747011"/>
                  <a:pt x="384526" y="749353"/>
                </a:cubicBezTo>
                <a:cubicBezTo>
                  <a:pt x="382123" y="749564"/>
                  <a:pt x="379622" y="748664"/>
                  <a:pt x="377146" y="748041"/>
                </a:cubicBezTo>
                <a:cubicBezTo>
                  <a:pt x="367744" y="745789"/>
                  <a:pt x="357358" y="743342"/>
                  <a:pt x="360089" y="735827"/>
                </a:cubicBezTo>
                <a:cubicBezTo>
                  <a:pt x="363301" y="728269"/>
                  <a:pt x="375652" y="725506"/>
                  <a:pt x="386634" y="723703"/>
                </a:cubicBezTo>
                <a:cubicBezTo>
                  <a:pt x="414823" y="719269"/>
                  <a:pt x="437543" y="724271"/>
                  <a:pt x="459375" y="730191"/>
                </a:cubicBezTo>
                <a:cubicBezTo>
                  <a:pt x="512487" y="744837"/>
                  <a:pt x="556932" y="765561"/>
                  <a:pt x="603200" y="785006"/>
                </a:cubicBezTo>
                <a:cubicBezTo>
                  <a:pt x="672604" y="814173"/>
                  <a:pt x="734250" y="848778"/>
                  <a:pt x="810521" y="873425"/>
                </a:cubicBezTo>
                <a:cubicBezTo>
                  <a:pt x="1037317" y="946423"/>
                  <a:pt x="1260943" y="1021938"/>
                  <a:pt x="1494102" y="1090180"/>
                </a:cubicBezTo>
                <a:cubicBezTo>
                  <a:pt x="1580109" y="1115371"/>
                  <a:pt x="1667892" y="1138728"/>
                  <a:pt x="1756565" y="1161167"/>
                </a:cubicBezTo>
                <a:cubicBezTo>
                  <a:pt x="1756899" y="1159458"/>
                  <a:pt x="1757282" y="1158305"/>
                  <a:pt x="1757592" y="1156319"/>
                </a:cubicBezTo>
                <a:cubicBezTo>
                  <a:pt x="1757470" y="1154931"/>
                  <a:pt x="1757324" y="1153264"/>
                  <a:pt x="1757202" y="1151876"/>
                </a:cubicBezTo>
                <a:cubicBezTo>
                  <a:pt x="1694452" y="1137796"/>
                  <a:pt x="1632540" y="1122242"/>
                  <a:pt x="1572453" y="1105409"/>
                </a:cubicBezTo>
                <a:cubicBezTo>
                  <a:pt x="1424942" y="1063789"/>
                  <a:pt x="1288864" y="1014450"/>
                  <a:pt x="1171972" y="951953"/>
                </a:cubicBezTo>
                <a:cubicBezTo>
                  <a:pt x="1162328" y="946924"/>
                  <a:pt x="1152112" y="946421"/>
                  <a:pt x="1137334" y="949118"/>
                </a:cubicBezTo>
                <a:cubicBezTo>
                  <a:pt x="1089682" y="958058"/>
                  <a:pt x="1074050" y="951035"/>
                  <a:pt x="1081493" y="925476"/>
                </a:cubicBezTo>
                <a:cubicBezTo>
                  <a:pt x="1083360" y="919155"/>
                  <a:pt x="1083403" y="914115"/>
                  <a:pt x="1074768" y="909555"/>
                </a:cubicBezTo>
                <a:cubicBezTo>
                  <a:pt x="1036165" y="889158"/>
                  <a:pt x="995714" y="869763"/>
                  <a:pt x="952019" y="852050"/>
                </a:cubicBezTo>
                <a:cubicBezTo>
                  <a:pt x="871170" y="819410"/>
                  <a:pt x="784821" y="790332"/>
                  <a:pt x="709017" y="754450"/>
                </a:cubicBezTo>
                <a:cubicBezTo>
                  <a:pt x="686747" y="743533"/>
                  <a:pt x="669617" y="730485"/>
                  <a:pt x="659046" y="714902"/>
                </a:cubicBezTo>
                <a:cubicBezTo>
                  <a:pt x="655674" y="709602"/>
                  <a:pt x="653624" y="702786"/>
                  <a:pt x="664793" y="697608"/>
                </a:cubicBezTo>
                <a:cubicBezTo>
                  <a:pt x="675483" y="692472"/>
                  <a:pt x="684069" y="696476"/>
                  <a:pt x="692052" y="699133"/>
                </a:cubicBezTo>
                <a:cubicBezTo>
                  <a:pt x="725451" y="709913"/>
                  <a:pt x="759355" y="720929"/>
                  <a:pt x="792779" y="731987"/>
                </a:cubicBezTo>
                <a:cubicBezTo>
                  <a:pt x="826682" y="743003"/>
                  <a:pt x="860155" y="754616"/>
                  <a:pt x="895574" y="766338"/>
                </a:cubicBezTo>
                <a:cubicBezTo>
                  <a:pt x="897416" y="759741"/>
                  <a:pt x="890085" y="758985"/>
                  <a:pt x="886044" y="757101"/>
                </a:cubicBezTo>
                <a:cubicBezTo>
                  <a:pt x="828975" y="730489"/>
                  <a:pt x="766861" y="707118"/>
                  <a:pt x="702924" y="685027"/>
                </a:cubicBezTo>
                <a:cubicBezTo>
                  <a:pt x="653460" y="667821"/>
                  <a:pt x="605342" y="649378"/>
                  <a:pt x="571540" y="622962"/>
                </a:cubicBezTo>
                <a:cubicBezTo>
                  <a:pt x="558524" y="612632"/>
                  <a:pt x="551227" y="601239"/>
                  <a:pt x="552940" y="587657"/>
                </a:cubicBezTo>
                <a:cubicBezTo>
                  <a:pt x="553537" y="583407"/>
                  <a:pt x="554132" y="579157"/>
                  <a:pt x="563623" y="576925"/>
                </a:cubicBezTo>
                <a:cubicBezTo>
                  <a:pt x="571217" y="575139"/>
                  <a:pt x="576243" y="577216"/>
                  <a:pt x="580332" y="579656"/>
                </a:cubicBezTo>
                <a:cubicBezTo>
                  <a:pt x="587500" y="584063"/>
                  <a:pt x="594668" y="588471"/>
                  <a:pt x="604623" y="591516"/>
                </a:cubicBezTo>
                <a:cubicBezTo>
                  <a:pt x="664350" y="609779"/>
                  <a:pt x="720426" y="630601"/>
                  <a:pt x="775136" y="652383"/>
                </a:cubicBezTo>
                <a:cubicBezTo>
                  <a:pt x="864952" y="687874"/>
                  <a:pt x="953882" y="724283"/>
                  <a:pt x="1057795" y="749301"/>
                </a:cubicBezTo>
                <a:cubicBezTo>
                  <a:pt x="1096889" y="758742"/>
                  <a:pt x="1137304" y="766668"/>
                  <a:pt x="1183454" y="768213"/>
                </a:cubicBezTo>
                <a:cubicBezTo>
                  <a:pt x="1181768" y="765563"/>
                  <a:pt x="1178737" y="764150"/>
                  <a:pt x="1175732" y="763015"/>
                </a:cubicBezTo>
                <a:cubicBezTo>
                  <a:pt x="1075170" y="726508"/>
                  <a:pt x="977850" y="688319"/>
                  <a:pt x="888743" y="644370"/>
                </a:cubicBezTo>
                <a:cubicBezTo>
                  <a:pt x="778881" y="590211"/>
                  <a:pt x="683912" y="529148"/>
                  <a:pt x="615490" y="455960"/>
                </a:cubicBezTo>
                <a:cubicBezTo>
                  <a:pt x="612312" y="452882"/>
                  <a:pt x="610122" y="449996"/>
                  <a:pt x="602432" y="450671"/>
                </a:cubicBezTo>
                <a:cubicBezTo>
                  <a:pt x="582748" y="452678"/>
                  <a:pt x="580338" y="447293"/>
                  <a:pt x="582418" y="437876"/>
                </a:cubicBezTo>
                <a:cubicBezTo>
                  <a:pt x="588134" y="414707"/>
                  <a:pt x="573498" y="396964"/>
                  <a:pt x="539211" y="387101"/>
                </a:cubicBezTo>
                <a:cubicBezTo>
                  <a:pt x="514350" y="379769"/>
                  <a:pt x="493430" y="373210"/>
                  <a:pt x="519748" y="352990"/>
                </a:cubicBezTo>
                <a:cubicBezTo>
                  <a:pt x="526113" y="348234"/>
                  <a:pt x="523173" y="342336"/>
                  <a:pt x="520282" y="336993"/>
                </a:cubicBezTo>
                <a:cubicBezTo>
                  <a:pt x="516186" y="328957"/>
                  <a:pt x="507910" y="322968"/>
                  <a:pt x="498650" y="316785"/>
                </a:cubicBezTo>
                <a:cubicBezTo>
                  <a:pt x="493501" y="313319"/>
                  <a:pt x="487271" y="308549"/>
                  <a:pt x="493610" y="303515"/>
                </a:cubicBezTo>
                <a:cubicBezTo>
                  <a:pt x="500838" y="297564"/>
                  <a:pt x="511247" y="300288"/>
                  <a:pt x="519565" y="301237"/>
                </a:cubicBezTo>
                <a:cubicBezTo>
                  <a:pt x="557715" y="305444"/>
                  <a:pt x="581118" y="318221"/>
                  <a:pt x="592560" y="338204"/>
                </a:cubicBezTo>
                <a:cubicBezTo>
                  <a:pt x="599979" y="350985"/>
                  <a:pt x="609184" y="351016"/>
                  <a:pt x="627076" y="339652"/>
                </a:cubicBezTo>
                <a:cubicBezTo>
                  <a:pt x="647275" y="326965"/>
                  <a:pt x="664147" y="326044"/>
                  <a:pt x="679640" y="336997"/>
                </a:cubicBezTo>
                <a:cubicBezTo>
                  <a:pt x="692054" y="345981"/>
                  <a:pt x="702112" y="355732"/>
                  <a:pt x="716352" y="363437"/>
                </a:cubicBezTo>
                <a:cubicBezTo>
                  <a:pt x="754546" y="384710"/>
                  <a:pt x="790508" y="408138"/>
                  <a:pt x="869745" y="400343"/>
                </a:cubicBezTo>
                <a:cubicBezTo>
                  <a:pt x="847718" y="392203"/>
                  <a:pt x="825656" y="394699"/>
                  <a:pt x="806641" y="393290"/>
                </a:cubicBezTo>
                <a:cubicBezTo>
                  <a:pt x="792988" y="392249"/>
                  <a:pt x="779165" y="389265"/>
                  <a:pt x="791435" y="380072"/>
                </a:cubicBezTo>
                <a:cubicBezTo>
                  <a:pt x="805532" y="369601"/>
                  <a:pt x="796441" y="365362"/>
                  <a:pt x="787709" y="359692"/>
                </a:cubicBezTo>
                <a:cubicBezTo>
                  <a:pt x="767647" y="346342"/>
                  <a:pt x="751260" y="330710"/>
                  <a:pt x="711071" y="330880"/>
                </a:cubicBezTo>
                <a:cubicBezTo>
                  <a:pt x="704773" y="330873"/>
                  <a:pt x="699699" y="328240"/>
                  <a:pt x="694722" y="326718"/>
                </a:cubicBezTo>
                <a:cubicBezTo>
                  <a:pt x="687749" y="324532"/>
                  <a:pt x="681713" y="321984"/>
                  <a:pt x="684613" y="316412"/>
                </a:cubicBezTo>
                <a:cubicBezTo>
                  <a:pt x="687565" y="311396"/>
                  <a:pt x="694531" y="307986"/>
                  <a:pt x="703615" y="306629"/>
                </a:cubicBezTo>
                <a:cubicBezTo>
                  <a:pt x="711738" y="305356"/>
                  <a:pt x="720365" y="304319"/>
                  <a:pt x="728585" y="304157"/>
                </a:cubicBezTo>
                <a:cubicBezTo>
                  <a:pt x="765287" y="302895"/>
                  <a:pt x="791378" y="313197"/>
                  <a:pt x="817397" y="322666"/>
                </a:cubicBezTo>
                <a:cubicBezTo>
                  <a:pt x="908436" y="355531"/>
                  <a:pt x="989341" y="394323"/>
                  <a:pt x="1073943" y="431110"/>
                </a:cubicBezTo>
                <a:cubicBezTo>
                  <a:pt x="1158521" y="467620"/>
                  <a:pt x="1256741" y="493978"/>
                  <a:pt x="1349484" y="524175"/>
                </a:cubicBezTo>
                <a:cubicBezTo>
                  <a:pt x="1563417" y="594105"/>
                  <a:pt x="1778287" y="663672"/>
                  <a:pt x="2004921" y="723811"/>
                </a:cubicBezTo>
                <a:cubicBezTo>
                  <a:pt x="2226580" y="782429"/>
                  <a:pt x="2967159" y="809769"/>
                  <a:pt x="3111348" y="808027"/>
                </a:cubicBezTo>
                <a:cubicBezTo>
                  <a:pt x="3295676" y="805559"/>
                  <a:pt x="3730204" y="773014"/>
                  <a:pt x="4173417" y="745585"/>
                </a:cubicBezTo>
                <a:cubicBezTo>
                  <a:pt x="4223504" y="742307"/>
                  <a:pt x="4272653" y="739393"/>
                  <a:pt x="4324760" y="737057"/>
                </a:cubicBezTo>
                <a:cubicBezTo>
                  <a:pt x="5801059" y="670156"/>
                  <a:pt x="6841344" y="326433"/>
                  <a:pt x="6893789" y="305879"/>
                </a:cubicBezTo>
                <a:cubicBezTo>
                  <a:pt x="6978091" y="273014"/>
                  <a:pt x="7258655" y="208091"/>
                  <a:pt x="7259184" y="208604"/>
                </a:cubicBezTo>
                <a:cubicBezTo>
                  <a:pt x="7265440" y="213652"/>
                  <a:pt x="7297274" y="217644"/>
                  <a:pt x="7323059" y="220312"/>
                </a:cubicBezTo>
                <a:lnTo>
                  <a:pt x="7347572" y="222730"/>
                </a:lnTo>
                <a:lnTo>
                  <a:pt x="7350636" y="224083"/>
                </a:lnTo>
                <a:cubicBezTo>
                  <a:pt x="7359607" y="224205"/>
                  <a:pt x="7359159" y="223929"/>
                  <a:pt x="7353245" y="223290"/>
                </a:cubicBezTo>
                <a:lnTo>
                  <a:pt x="7347572" y="222730"/>
                </a:lnTo>
                <a:lnTo>
                  <a:pt x="7342573" y="220523"/>
                </a:lnTo>
                <a:cubicBezTo>
                  <a:pt x="7341302" y="218466"/>
                  <a:pt x="7341191" y="215818"/>
                  <a:pt x="7341465" y="213415"/>
                </a:cubicBezTo>
                <a:cubicBezTo>
                  <a:pt x="7342771" y="200707"/>
                  <a:pt x="7352468" y="189782"/>
                  <a:pt x="7375606" y="182994"/>
                </a:cubicBezTo>
                <a:cubicBezTo>
                  <a:pt x="7397808" y="176568"/>
                  <a:pt x="7420538" y="170655"/>
                  <a:pt x="7443270" y="164742"/>
                </a:cubicBezTo>
                <a:cubicBezTo>
                  <a:pt x="7462204" y="159722"/>
                  <a:pt x="7475181" y="158583"/>
                  <a:pt x="7478299" y="172021"/>
                </a:cubicBezTo>
                <a:cubicBezTo>
                  <a:pt x="7481416" y="185460"/>
                  <a:pt x="7508389" y="189249"/>
                  <a:pt x="7524024" y="179761"/>
                </a:cubicBezTo>
                <a:cubicBezTo>
                  <a:pt x="7585174" y="142492"/>
                  <a:pt x="7658615" y="112820"/>
                  <a:pt x="7727944" y="80430"/>
                </a:cubicBezTo>
                <a:cubicBezTo>
                  <a:pt x="7776349" y="57992"/>
                  <a:pt x="7827303" y="37009"/>
                  <a:pt x="7867024" y="9456"/>
                </a:cubicBezTo>
                <a:cubicBezTo>
                  <a:pt x="7874326" y="4338"/>
                  <a:pt x="7880999" y="-2404"/>
                  <a:pt x="7894848" y="858"/>
                </a:cubicBezTo>
                <a:close/>
              </a:path>
            </a:pathLst>
          </a:custGeom>
        </p:spPr>
      </p:pic>
    </p:spTree>
    <p:extLst>
      <p:ext uri="{BB962C8B-B14F-4D97-AF65-F5344CB8AC3E}">
        <p14:creationId xmlns:p14="http://schemas.microsoft.com/office/powerpoint/2010/main" val="197749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3EEC0-4D73-4B0C-7F34-5B4BE2A840A7}"/>
              </a:ext>
            </a:extLst>
          </p:cNvPr>
          <p:cNvSpPr>
            <a:spLocks noGrp="1"/>
          </p:cNvSpPr>
          <p:nvPr>
            <p:ph type="ctrTitle"/>
          </p:nvPr>
        </p:nvSpPr>
        <p:spPr>
          <a:xfrm>
            <a:off x="0" y="1"/>
            <a:ext cx="12192000" cy="961292"/>
          </a:xfrm>
          <a:solidFill>
            <a:schemeClr val="accent6">
              <a:lumMod val="60000"/>
              <a:lumOff val="40000"/>
            </a:schemeClr>
          </a:solidFill>
        </p:spPr>
        <p:txBody>
          <a:bodyPr/>
          <a:lstStyle/>
          <a:p>
            <a:r>
              <a:rPr lang="en-US" b="1" u="sng" dirty="0"/>
              <a:t>SOURCE AND INTERPRETATION </a:t>
            </a:r>
            <a:endParaRPr lang="en-IN" b="1" u="sng" dirty="0"/>
          </a:p>
        </p:txBody>
      </p:sp>
      <p:sp>
        <p:nvSpPr>
          <p:cNvPr id="3" name="Subtitle 2">
            <a:extLst>
              <a:ext uri="{FF2B5EF4-FFF2-40B4-BE49-F238E27FC236}">
                <a16:creationId xmlns:a16="http://schemas.microsoft.com/office/drawing/2014/main" id="{4BB6C5C2-8A9E-C005-E32E-15DC95840A32}"/>
              </a:ext>
            </a:extLst>
          </p:cNvPr>
          <p:cNvSpPr>
            <a:spLocks noGrp="1"/>
          </p:cNvSpPr>
          <p:nvPr>
            <p:ph type="subTitle" idx="1"/>
          </p:nvPr>
        </p:nvSpPr>
        <p:spPr>
          <a:xfrm>
            <a:off x="0" y="961294"/>
            <a:ext cx="12192000" cy="5509844"/>
          </a:xfrm>
        </p:spPr>
        <p:txBody>
          <a:bodyPr/>
          <a:lstStyle/>
          <a:p>
            <a:pPr algn="l"/>
            <a:r>
              <a:rPr lang="en-US" dirty="0">
                <a:solidFill>
                  <a:srgbClr val="FF0000"/>
                </a:solidFill>
              </a:rPr>
              <a:t>Sources are important for the reconstruction of the past. Any remnant of the past can serve the purpose of a source. We have a variety of sources for reconstructing the history of ancient India. Broadly, they can be classified under the following main categories:</a:t>
            </a:r>
          </a:p>
          <a:p>
            <a:pPr algn="l"/>
            <a:r>
              <a:rPr lang="en-US" dirty="0">
                <a:latin typeface="Algerian" panose="04020705040A02060702" pitchFamily="82" charset="0"/>
              </a:rPr>
              <a:t> </a:t>
            </a:r>
            <a:r>
              <a:rPr lang="en-US" sz="2800" b="1" dirty="0" err="1">
                <a:latin typeface="Algerian" panose="04020705040A02060702" pitchFamily="82" charset="0"/>
              </a:rPr>
              <a:t>i</a:t>
            </a:r>
            <a:r>
              <a:rPr lang="en-US" sz="2800" b="1" dirty="0">
                <a:latin typeface="Algerian" panose="04020705040A02060702" pitchFamily="82" charset="0"/>
              </a:rPr>
              <a:t>) Literary,</a:t>
            </a:r>
          </a:p>
          <a:p>
            <a:pPr algn="l"/>
            <a:r>
              <a:rPr lang="en-US" sz="2800" b="1" dirty="0">
                <a:latin typeface="Algerian" panose="04020705040A02060702" pitchFamily="82" charset="0"/>
              </a:rPr>
              <a:t> ii) Archaeological, </a:t>
            </a:r>
          </a:p>
          <a:p>
            <a:pPr algn="l"/>
            <a:r>
              <a:rPr lang="en-US" sz="2800" b="1" dirty="0">
                <a:latin typeface="Algerian" panose="04020705040A02060702" pitchFamily="82" charset="0"/>
              </a:rPr>
              <a:t>iii) Foreign Accounts</a:t>
            </a:r>
            <a:r>
              <a:rPr lang="en-US" sz="2800" b="1" dirty="0"/>
              <a:t>. </a:t>
            </a:r>
          </a:p>
          <a:p>
            <a:pPr algn="l"/>
            <a:r>
              <a:rPr lang="en-US" dirty="0">
                <a:solidFill>
                  <a:srgbClr val="FF0000"/>
                </a:solidFill>
              </a:rPr>
              <a:t>Under the literary sources can be included the Vedic, Buddhist and Jain literature, the Epics, Puranas, Sangam literature, ancient biographies, poetry and drama. Under the broad head of Archaeology, we may consider epigraphic, numismatic and architectural/archaeological remains that are recovered as the result of archaeological explorations and excavations</a:t>
            </a:r>
            <a:endParaRPr lang="en-IN" dirty="0">
              <a:solidFill>
                <a:srgbClr val="FF0000"/>
              </a:solidFill>
            </a:endParaRPr>
          </a:p>
        </p:txBody>
      </p:sp>
      <p:pic>
        <p:nvPicPr>
          <p:cNvPr id="5" name="Picture 4" descr="Logo&#10;&#10;Description automatically generated">
            <a:extLst>
              <a:ext uri="{FF2B5EF4-FFF2-40B4-BE49-F238E27FC236}">
                <a16:creationId xmlns:a16="http://schemas.microsoft.com/office/drawing/2014/main" id="{1140A4D2-2AB9-EB64-B549-871EC6169A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17168"/>
            <a:ext cx="12192000" cy="1840832"/>
          </a:xfrm>
          <a:prstGeom prst="rect">
            <a:avLst/>
          </a:prstGeom>
        </p:spPr>
      </p:pic>
    </p:spTree>
    <p:extLst>
      <p:ext uri="{BB962C8B-B14F-4D97-AF65-F5344CB8AC3E}">
        <p14:creationId xmlns:p14="http://schemas.microsoft.com/office/powerpoint/2010/main" val="269802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2E85-5591-3DFF-EFC5-9F9037B31B95}"/>
              </a:ext>
            </a:extLst>
          </p:cNvPr>
          <p:cNvSpPr>
            <a:spLocks noGrp="1"/>
          </p:cNvSpPr>
          <p:nvPr>
            <p:ph type="ctrTitle"/>
          </p:nvPr>
        </p:nvSpPr>
        <p:spPr>
          <a:xfrm>
            <a:off x="0" y="0"/>
            <a:ext cx="12192000" cy="2227385"/>
          </a:xfrm>
        </p:spPr>
        <p:txBody>
          <a:bodyPr>
            <a:noAutofit/>
          </a:bodyPr>
          <a:lstStyle/>
          <a:p>
            <a:pPr algn="l"/>
            <a:r>
              <a:rPr lang="en-US" sz="2400" b="1" dirty="0">
                <a:solidFill>
                  <a:schemeClr val="tx1">
                    <a:lumMod val="95000"/>
                    <a:lumOff val="5000"/>
                  </a:schemeClr>
                </a:solidFill>
              </a:rPr>
              <a:t>In Indian history there is a primacy accorded to the written records. However, archaeological artifacts in the form of temple remains, coins, house remains, post-holes, pottery, silos etc. also constitute an important category of evidence. For all the three periods of Indian history – ancient, medieval and modern – the archaeological evidence has acquired a lot of significance. It is indispensable for those periods which did not have any writing; for example, the prehistoric and proto-historic period of Indian history.</a:t>
            </a:r>
            <a:endParaRPr lang="en-IN" sz="2400" b="1" dirty="0">
              <a:solidFill>
                <a:schemeClr val="tx1">
                  <a:lumMod val="95000"/>
                  <a:lumOff val="5000"/>
                </a:schemeClr>
              </a:solidFill>
            </a:endParaRPr>
          </a:p>
        </p:txBody>
      </p:sp>
      <p:sp>
        <p:nvSpPr>
          <p:cNvPr id="3" name="Subtitle 2">
            <a:extLst>
              <a:ext uri="{FF2B5EF4-FFF2-40B4-BE49-F238E27FC236}">
                <a16:creationId xmlns:a16="http://schemas.microsoft.com/office/drawing/2014/main" id="{06DBA47C-D376-072C-0A4A-5D309935F974}"/>
              </a:ext>
            </a:extLst>
          </p:cNvPr>
          <p:cNvSpPr>
            <a:spLocks noGrp="1"/>
          </p:cNvSpPr>
          <p:nvPr>
            <p:ph type="subTitle" idx="1"/>
          </p:nvPr>
        </p:nvSpPr>
        <p:spPr>
          <a:xfrm>
            <a:off x="0" y="2227385"/>
            <a:ext cx="12192000" cy="4765430"/>
          </a:xfrm>
        </p:spPr>
        <p:txBody>
          <a:bodyPr/>
          <a:lstStyle/>
          <a:p>
            <a:pPr algn="l"/>
            <a:r>
              <a:rPr lang="en-US" dirty="0"/>
              <a:t>The sources can also be divided into primary and secondary. All archaeological artifacts recovered from the earth or written documents in the form of temple records; </a:t>
            </a:r>
            <a:r>
              <a:rPr lang="en-US" dirty="0" err="1"/>
              <a:t>talapatra</a:t>
            </a:r>
            <a:r>
              <a:rPr lang="en-US" dirty="0"/>
              <a:t> (palm-leaf manuscripts); inscriptions on palm leaves, pillars, rocks, copper plates, pot sherds etc. together constitute what are called the primary sources. These are used by the historians to write articles, books or any form of written history which are used by the subsequent researchers and are, hence, called the secondary sources.</a:t>
            </a:r>
          </a:p>
          <a:p>
            <a:pPr algn="l"/>
            <a:r>
              <a:rPr lang="en-US" sz="3200" b="1" u="sng" dirty="0">
                <a:latin typeface="Algerian" panose="04020705040A02060702" pitchFamily="82" charset="0"/>
              </a:rPr>
              <a:t>The written primary sources are of two kinds:</a:t>
            </a:r>
          </a:p>
          <a:p>
            <a:pPr algn="l"/>
            <a:r>
              <a:rPr lang="en-US" dirty="0">
                <a:solidFill>
                  <a:srgbClr val="FF0000"/>
                </a:solidFill>
              </a:rPr>
              <a:t> </a:t>
            </a:r>
            <a:r>
              <a:rPr lang="en-US" dirty="0" err="1">
                <a:solidFill>
                  <a:srgbClr val="FF0000"/>
                </a:solidFill>
              </a:rPr>
              <a:t>i</a:t>
            </a:r>
            <a:r>
              <a:rPr lang="en-US" dirty="0">
                <a:solidFill>
                  <a:srgbClr val="FF0000"/>
                </a:solidFill>
              </a:rPr>
              <a:t>) Manuscript sources/ Inscriptions</a:t>
            </a:r>
          </a:p>
          <a:p>
            <a:pPr algn="l"/>
            <a:r>
              <a:rPr lang="en-US" dirty="0">
                <a:solidFill>
                  <a:srgbClr val="FF0000"/>
                </a:solidFill>
              </a:rPr>
              <a:t> ii) Published material.</a:t>
            </a:r>
          </a:p>
          <a:p>
            <a:pPr algn="l"/>
            <a:r>
              <a:rPr lang="en-US" dirty="0"/>
              <a:t>One needs to be careful with all such records as one should find out the purpose behind them, what audience they were intended for, and, thus, accordingly proceed with caution</a:t>
            </a:r>
            <a:endParaRPr lang="en-IN" dirty="0"/>
          </a:p>
        </p:txBody>
      </p:sp>
    </p:spTree>
    <p:extLst>
      <p:ext uri="{BB962C8B-B14F-4D97-AF65-F5344CB8AC3E}">
        <p14:creationId xmlns:p14="http://schemas.microsoft.com/office/powerpoint/2010/main" val="749173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230E1-3E49-4725-56C9-73DAB61D5F9D}"/>
              </a:ext>
            </a:extLst>
          </p:cNvPr>
          <p:cNvSpPr>
            <a:spLocks noGrp="1"/>
          </p:cNvSpPr>
          <p:nvPr>
            <p:ph type="ctrTitle"/>
          </p:nvPr>
        </p:nvSpPr>
        <p:spPr>
          <a:xfrm>
            <a:off x="0" y="0"/>
            <a:ext cx="12109938" cy="3493476"/>
          </a:xfrm>
        </p:spPr>
        <p:txBody>
          <a:bodyPr>
            <a:normAutofit/>
          </a:bodyPr>
          <a:lstStyle/>
          <a:p>
            <a:r>
              <a:rPr lang="en-US" sz="2400" b="1" dirty="0"/>
              <a:t>There are some crucial aspects which need to be taken care of when one is studying texts for historical information. </a:t>
            </a:r>
            <a:r>
              <a:rPr lang="en-US" sz="2400" b="1" dirty="0" err="1"/>
              <a:t>Upinder</a:t>
            </a:r>
            <a:r>
              <a:rPr lang="en-US" sz="2400" b="1" dirty="0"/>
              <a:t> Singh has pointed out that if the text was composed at a specific period than its use as a historical source is unproblematic. However, the exercise becomes much more complex if the composition extends over a long period of time. For example, in the case of the Indian Epic Mahabharata, it is difficult to bracket it as a text composed at a specific point of time. In such cases the historian has to sift through various chronological layers and look critically into various additions and interpolations. Language, style and content of a text have to be analyzed. In the case of both- </a:t>
            </a:r>
            <a:r>
              <a:rPr lang="en-US" sz="2400" b="1" u="sng" dirty="0">
                <a:solidFill>
                  <a:srgbClr val="FF0000"/>
                </a:solidFill>
              </a:rPr>
              <a:t>Mahabharata and Ramayana</a:t>
            </a:r>
            <a:r>
              <a:rPr lang="en-US" sz="2400" b="1" dirty="0"/>
              <a:t>, critical editions have been made where different manuscripts of these texts have been analyzed and an attempt has been made to identify their original core</a:t>
            </a:r>
            <a:endParaRPr lang="en-IN" sz="2400" b="1" dirty="0"/>
          </a:p>
        </p:txBody>
      </p:sp>
      <p:pic>
        <p:nvPicPr>
          <p:cNvPr id="5" name="Picture 4" descr="A picture containing text, graffiti, painted, painting&#10;&#10;Description automatically generated">
            <a:extLst>
              <a:ext uri="{FF2B5EF4-FFF2-40B4-BE49-F238E27FC236}">
                <a16:creationId xmlns:a16="http://schemas.microsoft.com/office/drawing/2014/main" id="{5F0911D6-F1B2-0560-6125-8E705ACC4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08" y="3364524"/>
            <a:ext cx="12297508" cy="3493476"/>
          </a:xfrm>
          <a:prstGeom prst="rect">
            <a:avLst/>
          </a:prstGeom>
        </p:spPr>
      </p:pic>
    </p:spTree>
    <p:extLst>
      <p:ext uri="{BB962C8B-B14F-4D97-AF65-F5344CB8AC3E}">
        <p14:creationId xmlns:p14="http://schemas.microsoft.com/office/powerpoint/2010/main" val="2653241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fabric, stone&#10;&#10;Description automatically generated">
            <a:extLst>
              <a:ext uri="{FF2B5EF4-FFF2-40B4-BE49-F238E27FC236}">
                <a16:creationId xmlns:a16="http://schemas.microsoft.com/office/drawing/2014/main" id="{E408DD7A-53C7-F56A-C120-E00211E64836}"/>
              </a:ext>
            </a:extLst>
          </p:cNvPr>
          <p:cNvPicPr>
            <a:picLocks noChangeAspect="1"/>
          </p:cNvPicPr>
          <p:nvPr/>
        </p:nvPicPr>
        <p:blipFill rotWithShape="1">
          <a:blip r:embed="rId2">
            <a:extLst>
              <a:ext uri="{28A0092B-C50C-407E-A947-70E740481C1C}">
                <a14:useLocalDpi xmlns:a14="http://schemas.microsoft.com/office/drawing/2010/main" val="0"/>
              </a:ext>
            </a:extLst>
          </a:blip>
          <a:srcRect r="7110" b="-1"/>
          <a:stretch/>
        </p:blipFill>
        <p:spPr>
          <a:xfrm>
            <a:off x="20" y="10"/>
            <a:ext cx="12191980" cy="6857990"/>
          </a:xfrm>
          <a:prstGeom prst="rect">
            <a:avLst/>
          </a:prstGeom>
        </p:spPr>
      </p:pic>
      <p:sp>
        <p:nvSpPr>
          <p:cNvPr id="12"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969639" y="158592"/>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alpha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Title 1">
            <a:extLst>
              <a:ext uri="{FF2B5EF4-FFF2-40B4-BE49-F238E27FC236}">
                <a16:creationId xmlns:a16="http://schemas.microsoft.com/office/drawing/2014/main" id="{62D68086-85DF-F8D2-6E1B-651012F5D0EA}"/>
              </a:ext>
            </a:extLst>
          </p:cNvPr>
          <p:cNvSpPr>
            <a:spLocks noGrp="1"/>
          </p:cNvSpPr>
          <p:nvPr>
            <p:ph type="ctrTitle"/>
          </p:nvPr>
        </p:nvSpPr>
        <p:spPr>
          <a:xfrm>
            <a:off x="2442410" y="1524000"/>
            <a:ext cx="6749715" cy="3300663"/>
          </a:xfrm>
        </p:spPr>
        <p:txBody>
          <a:bodyPr>
            <a:normAutofit fontScale="90000"/>
          </a:bodyPr>
          <a:lstStyle/>
          <a:p>
            <a:r>
              <a:rPr lang="en-US" sz="2800" b="1" dirty="0">
                <a:solidFill>
                  <a:schemeClr val="accent5">
                    <a:lumMod val="75000"/>
                  </a:schemeClr>
                </a:solidFill>
              </a:rPr>
              <a:t>Certain questions have to be kept in mind while studying texts, for example, why were they composed? For whom? What was their social and cultural context? A text may represent an ideal and must not be taken as a description of what was actually happening at that time. A text, like so many of Indian religious texts, may contains myths which may have pointers to historical information, but should be studied with caution.</a:t>
            </a:r>
            <a:endParaRPr lang="en-IN" sz="2800" b="1" dirty="0">
              <a:solidFill>
                <a:schemeClr val="accent5">
                  <a:lumMod val="75000"/>
                </a:schemeClr>
              </a:solidFill>
            </a:endParaRPr>
          </a:p>
        </p:txBody>
      </p:sp>
    </p:spTree>
    <p:extLst>
      <p:ext uri="{BB962C8B-B14F-4D97-AF65-F5344CB8AC3E}">
        <p14:creationId xmlns:p14="http://schemas.microsoft.com/office/powerpoint/2010/main" val="3397623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3A0C8-CF04-77F5-5E68-C0E574CC0C85}"/>
              </a:ext>
            </a:extLst>
          </p:cNvPr>
          <p:cNvSpPr>
            <a:spLocks noGrp="1"/>
          </p:cNvSpPr>
          <p:nvPr>
            <p:ph type="ctrTitle"/>
          </p:nvPr>
        </p:nvSpPr>
        <p:spPr>
          <a:xfrm>
            <a:off x="0" y="0"/>
            <a:ext cx="12192000" cy="902677"/>
          </a:xfrm>
          <a:solidFill>
            <a:schemeClr val="accent4">
              <a:lumMod val="60000"/>
              <a:lumOff val="40000"/>
            </a:schemeClr>
          </a:solidFill>
        </p:spPr>
        <p:txBody>
          <a:bodyPr>
            <a:normAutofit fontScale="90000"/>
          </a:bodyPr>
          <a:lstStyle/>
          <a:p>
            <a:r>
              <a:rPr lang="en-IN" dirty="0"/>
              <a:t>Literary Sources</a:t>
            </a:r>
          </a:p>
        </p:txBody>
      </p:sp>
      <p:sp>
        <p:nvSpPr>
          <p:cNvPr id="3" name="Subtitle 2">
            <a:extLst>
              <a:ext uri="{FF2B5EF4-FFF2-40B4-BE49-F238E27FC236}">
                <a16:creationId xmlns:a16="http://schemas.microsoft.com/office/drawing/2014/main" id="{4878F1D2-B9D9-4521-A6A2-01CB328C4849}"/>
              </a:ext>
            </a:extLst>
          </p:cNvPr>
          <p:cNvSpPr>
            <a:spLocks noGrp="1"/>
          </p:cNvSpPr>
          <p:nvPr>
            <p:ph type="subTitle" idx="1"/>
          </p:nvPr>
        </p:nvSpPr>
        <p:spPr>
          <a:xfrm>
            <a:off x="93785" y="902677"/>
            <a:ext cx="12098215" cy="5955323"/>
          </a:xfrm>
          <a:blipFill>
            <a:blip r:embed="rId2"/>
            <a:tile tx="0" ty="0" sx="100000" sy="100000" flip="none" algn="tl"/>
          </a:blipFill>
        </p:spPr>
        <p:txBody>
          <a:bodyPr/>
          <a:lstStyle/>
          <a:p>
            <a:pPr algn="l"/>
            <a:r>
              <a:rPr lang="en-US" dirty="0"/>
              <a:t>Most of the early Indian literature contains much that deals with religion, theology, cosmology, cosmogony, magic, ritual, prayers and mythology. There are problems associated with dating these texts since their period of composition and compilation differ by a wide margin. As their subject matter is theology or religion, it is difficult to understand them historically. The Vedas, Upanishads, </a:t>
            </a:r>
            <a:r>
              <a:rPr lang="en-US" dirty="0" err="1"/>
              <a:t>Brahamanas</a:t>
            </a:r>
            <a:r>
              <a:rPr lang="en-US" dirty="0"/>
              <a:t>, Shastra literature, Epics and Puranas etc. deal broadly with non-secular themes. We will be studying these different categories of early Indian literature as sources of Indian history.</a:t>
            </a:r>
          </a:p>
          <a:p>
            <a:pPr algn="l"/>
            <a:r>
              <a:rPr lang="en-US" sz="4400" b="1" u="sng" dirty="0"/>
              <a:t>Vedas </a:t>
            </a:r>
          </a:p>
          <a:p>
            <a:pPr algn="l"/>
            <a:r>
              <a:rPr lang="en-US" dirty="0"/>
              <a:t>The earliest known literature from the Indian subcontinent is in Sanskrit. The word </a:t>
            </a:r>
            <a:r>
              <a:rPr lang="en-US" dirty="0" err="1"/>
              <a:t>veda</a:t>
            </a:r>
            <a:r>
              <a:rPr lang="en-US" dirty="0"/>
              <a:t> is derived from the Sanskrit root ‘vid’ which means ‘to know’. Veda means knowledge. They are oral literature par excellence. They are traditionally regarded as ‘heard’ or revealed texts. The Vedic literature consists of three different classes of literary works which are</a:t>
            </a:r>
            <a:endParaRPr lang="en-IN" dirty="0"/>
          </a:p>
        </p:txBody>
      </p:sp>
    </p:spTree>
    <p:extLst>
      <p:ext uri="{BB962C8B-B14F-4D97-AF65-F5344CB8AC3E}">
        <p14:creationId xmlns:p14="http://schemas.microsoft.com/office/powerpoint/2010/main" val="2187914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BC289-362B-43AC-AD89-E0762DD086D3}"/>
              </a:ext>
            </a:extLst>
          </p:cNvPr>
          <p:cNvSpPr>
            <a:spLocks noGrp="1"/>
          </p:cNvSpPr>
          <p:nvPr>
            <p:ph type="ctrTitle"/>
          </p:nvPr>
        </p:nvSpPr>
        <p:spPr>
          <a:xfrm>
            <a:off x="0" y="0"/>
            <a:ext cx="11711354" cy="879232"/>
          </a:xfrm>
        </p:spPr>
        <p:txBody>
          <a:bodyPr>
            <a:normAutofit/>
          </a:bodyPr>
          <a:lstStyle/>
          <a:p>
            <a:pPr algn="l"/>
            <a:r>
              <a:rPr lang="en-US" sz="2400" b="1" dirty="0">
                <a:solidFill>
                  <a:srgbClr val="00B0F0"/>
                </a:solidFill>
              </a:rPr>
              <a:t>a) Samhitas or collections, namely collections of hymns, prayers, incantations, benedictions, sacrificial formulas and litanies. Four Samhitas are in existence which differ from each other:</a:t>
            </a:r>
            <a:endParaRPr lang="en-IN" sz="2400" b="1" dirty="0">
              <a:solidFill>
                <a:srgbClr val="00B0F0"/>
              </a:solidFill>
            </a:endParaRPr>
          </a:p>
        </p:txBody>
      </p:sp>
      <p:sp>
        <p:nvSpPr>
          <p:cNvPr id="3" name="Subtitle 2">
            <a:extLst>
              <a:ext uri="{FF2B5EF4-FFF2-40B4-BE49-F238E27FC236}">
                <a16:creationId xmlns:a16="http://schemas.microsoft.com/office/drawing/2014/main" id="{B0162DBE-BD82-EDD0-0B10-38405EF78E65}"/>
              </a:ext>
            </a:extLst>
          </p:cNvPr>
          <p:cNvSpPr>
            <a:spLocks noGrp="1"/>
          </p:cNvSpPr>
          <p:nvPr>
            <p:ph type="subTitle" idx="1"/>
          </p:nvPr>
        </p:nvSpPr>
        <p:spPr>
          <a:xfrm>
            <a:off x="105508" y="984737"/>
            <a:ext cx="12004430" cy="5545017"/>
          </a:xfrm>
        </p:spPr>
        <p:txBody>
          <a:bodyPr/>
          <a:lstStyle/>
          <a:p>
            <a:pPr marL="457200" indent="-457200" algn="l">
              <a:buAutoNum type="arabicParenR"/>
            </a:pPr>
            <a:r>
              <a:rPr lang="en-US" dirty="0">
                <a:latin typeface="Algerian" panose="04020705040A02060702" pitchFamily="82" charset="0"/>
              </a:rPr>
              <a:t>Rigveda Samhita: </a:t>
            </a:r>
            <a:r>
              <a:rPr lang="en-US" dirty="0">
                <a:solidFill>
                  <a:srgbClr val="FF0000"/>
                </a:solidFill>
              </a:rPr>
              <a:t>The collection of the Rigveda. It is the </a:t>
            </a:r>
            <a:r>
              <a:rPr lang="en-US" dirty="0" err="1">
                <a:solidFill>
                  <a:srgbClr val="FF0000"/>
                </a:solidFill>
              </a:rPr>
              <a:t>veda</a:t>
            </a:r>
            <a:r>
              <a:rPr lang="en-US" dirty="0">
                <a:solidFill>
                  <a:srgbClr val="FF0000"/>
                </a:solidFill>
              </a:rPr>
              <a:t> or the knowledge of the songs of praise (</a:t>
            </a:r>
            <a:r>
              <a:rPr lang="en-US" dirty="0" err="1">
                <a:solidFill>
                  <a:srgbClr val="FF0000"/>
                </a:solidFill>
              </a:rPr>
              <a:t>ric</a:t>
            </a:r>
            <a:r>
              <a:rPr lang="en-US" dirty="0">
                <a:solidFill>
                  <a:srgbClr val="FF0000"/>
                </a:solidFill>
              </a:rPr>
              <a:t>).</a:t>
            </a:r>
          </a:p>
          <a:p>
            <a:pPr marL="457200" indent="-457200" algn="l">
              <a:buAutoNum type="arabicParenR"/>
            </a:pPr>
            <a:r>
              <a:rPr lang="en-US" dirty="0">
                <a:latin typeface="Algerian" panose="04020705040A02060702" pitchFamily="82" charset="0"/>
              </a:rPr>
              <a:t>Atharvaveda Samhita: </a:t>
            </a:r>
            <a:r>
              <a:rPr lang="en-US" dirty="0">
                <a:solidFill>
                  <a:schemeClr val="accent1"/>
                </a:solidFill>
              </a:rPr>
              <a:t>The collection of the Atharvaveda or the knowledge of magical formulae (</a:t>
            </a:r>
            <a:r>
              <a:rPr lang="en-US" dirty="0" err="1">
                <a:solidFill>
                  <a:schemeClr val="accent1"/>
                </a:solidFill>
              </a:rPr>
              <a:t>atharvan</a:t>
            </a:r>
            <a:r>
              <a:rPr lang="en-US" dirty="0">
                <a:solidFill>
                  <a:schemeClr val="accent1"/>
                </a:solidFill>
              </a:rPr>
              <a:t>).</a:t>
            </a:r>
          </a:p>
          <a:p>
            <a:pPr marL="457200" indent="-457200" algn="l">
              <a:buAutoNum type="arabicParenR"/>
            </a:pPr>
            <a:r>
              <a:rPr lang="en-US" dirty="0" err="1">
                <a:latin typeface="Algerian" panose="04020705040A02060702" pitchFamily="82" charset="0"/>
              </a:rPr>
              <a:t>Samveda</a:t>
            </a:r>
            <a:r>
              <a:rPr lang="en-US" dirty="0">
                <a:latin typeface="Algerian" panose="04020705040A02060702" pitchFamily="82" charset="0"/>
              </a:rPr>
              <a:t> Samhita: </a:t>
            </a:r>
            <a:r>
              <a:rPr lang="en-US" dirty="0">
                <a:solidFill>
                  <a:schemeClr val="accent2"/>
                </a:solidFill>
              </a:rPr>
              <a:t>The collection of the </a:t>
            </a:r>
            <a:r>
              <a:rPr lang="en-US" dirty="0" err="1">
                <a:solidFill>
                  <a:schemeClr val="accent2"/>
                </a:solidFill>
              </a:rPr>
              <a:t>Samveda</a:t>
            </a:r>
            <a:r>
              <a:rPr lang="en-US" dirty="0">
                <a:solidFill>
                  <a:schemeClr val="accent2"/>
                </a:solidFill>
              </a:rPr>
              <a:t> i.e. the knowledge of melodies (saman).</a:t>
            </a:r>
          </a:p>
          <a:p>
            <a:pPr marL="457200" indent="-457200" algn="l">
              <a:buAutoNum type="arabicParenR"/>
            </a:pPr>
            <a:r>
              <a:rPr lang="en-US" dirty="0">
                <a:latin typeface="Algerian" panose="04020705040A02060702" pitchFamily="82" charset="0"/>
              </a:rPr>
              <a:t>Yajurveda Samhita: </a:t>
            </a:r>
            <a:r>
              <a:rPr lang="en-US" dirty="0">
                <a:solidFill>
                  <a:srgbClr val="00B050"/>
                </a:solidFill>
              </a:rPr>
              <a:t>The collection of the Yajurveda i.e. the knowledge of the sacrificial formulas (</a:t>
            </a:r>
            <a:r>
              <a:rPr lang="en-US" dirty="0" err="1">
                <a:solidFill>
                  <a:srgbClr val="00B050"/>
                </a:solidFill>
              </a:rPr>
              <a:t>yajus</a:t>
            </a:r>
            <a:r>
              <a:rPr lang="en-US" dirty="0">
                <a:solidFill>
                  <a:srgbClr val="00B050"/>
                </a:solidFill>
              </a:rPr>
              <a:t>).</a:t>
            </a:r>
          </a:p>
          <a:p>
            <a:pPr algn="l"/>
            <a:r>
              <a:rPr lang="en-US" dirty="0"/>
              <a:t>b) </a:t>
            </a:r>
            <a:r>
              <a:rPr lang="en-US" dirty="0" err="1">
                <a:latin typeface="Algerian" panose="04020705040A02060702" pitchFamily="82" charset="0"/>
              </a:rPr>
              <a:t>Brahamanas</a:t>
            </a:r>
            <a:r>
              <a:rPr lang="en-US" dirty="0">
                <a:latin typeface="Algerian" panose="04020705040A02060702" pitchFamily="82" charset="0"/>
              </a:rPr>
              <a:t>: </a:t>
            </a:r>
            <a:r>
              <a:rPr lang="en-US" dirty="0">
                <a:solidFill>
                  <a:srgbClr val="FF0000"/>
                </a:solidFill>
              </a:rPr>
              <a:t>These are voluminous prose texts which contain theological matter, especially observations on sacrifice and the practical or mystical significance of the separate sacrificial rites and ceremonies</a:t>
            </a:r>
          </a:p>
          <a:p>
            <a:pPr algn="l"/>
            <a:r>
              <a:rPr lang="en-US" dirty="0"/>
              <a:t>c)  </a:t>
            </a:r>
            <a:r>
              <a:rPr lang="en-US" dirty="0" err="1">
                <a:latin typeface="Algerian" panose="04020705040A02060702" pitchFamily="82" charset="0"/>
              </a:rPr>
              <a:t>Aranyakas</a:t>
            </a:r>
            <a:r>
              <a:rPr lang="en-US" dirty="0"/>
              <a:t> </a:t>
            </a:r>
            <a:r>
              <a:rPr lang="en-US" dirty="0">
                <a:solidFill>
                  <a:srgbClr val="7030A0"/>
                </a:solidFill>
              </a:rPr>
              <a:t>(forest texts) and Upanishads (secret doctrines): They contain the incantations of the forest hermits and ascetics on God, the world, mankind and contains a good deal of oldest Indian philosophy</a:t>
            </a:r>
            <a:endParaRPr lang="en-IN" dirty="0">
              <a:solidFill>
                <a:srgbClr val="7030A0"/>
              </a:solidFill>
            </a:endParaRPr>
          </a:p>
        </p:txBody>
      </p:sp>
    </p:spTree>
    <p:extLst>
      <p:ext uri="{BB962C8B-B14F-4D97-AF65-F5344CB8AC3E}">
        <p14:creationId xmlns:p14="http://schemas.microsoft.com/office/powerpoint/2010/main" val="4156419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CF5C-41A1-103E-0C4B-632EA06BD2BD}"/>
              </a:ext>
            </a:extLst>
          </p:cNvPr>
          <p:cNvSpPr>
            <a:spLocks noGrp="1"/>
          </p:cNvSpPr>
          <p:nvPr>
            <p:ph type="ctrTitle"/>
          </p:nvPr>
        </p:nvSpPr>
        <p:spPr>
          <a:xfrm>
            <a:off x="0" y="372979"/>
            <a:ext cx="12192000" cy="1045513"/>
          </a:xfrm>
        </p:spPr>
        <p:txBody>
          <a:bodyPr>
            <a:normAutofit fontScale="90000"/>
          </a:bodyPr>
          <a:lstStyle/>
          <a:p>
            <a:pPr algn="l"/>
            <a:r>
              <a:rPr lang="en-US" sz="2400" dirty="0">
                <a:latin typeface="+mn-lt"/>
              </a:rPr>
              <a:t>The whole Vedic literature is considered to have been revealed by God and therefore considered sacred. Chronologically, it spans a thousand years with some belonging to an earlier period and some portions to a later period. The Rigveda is the oldest and consists of ten books or mandalas. Books II-VII are the earliest</a:t>
            </a:r>
            <a:endParaRPr lang="en-IN" sz="2400" dirty="0">
              <a:latin typeface="+mn-lt"/>
            </a:endParaRPr>
          </a:p>
        </p:txBody>
      </p:sp>
      <p:sp>
        <p:nvSpPr>
          <p:cNvPr id="3" name="Subtitle 2">
            <a:extLst>
              <a:ext uri="{FF2B5EF4-FFF2-40B4-BE49-F238E27FC236}">
                <a16:creationId xmlns:a16="http://schemas.microsoft.com/office/drawing/2014/main" id="{A0B1F021-DAB0-4AF7-62A3-0AD33919BD02}"/>
              </a:ext>
            </a:extLst>
          </p:cNvPr>
          <p:cNvSpPr>
            <a:spLocks noGrp="1"/>
          </p:cNvSpPr>
          <p:nvPr>
            <p:ph type="subTitle" idx="1"/>
          </p:nvPr>
        </p:nvSpPr>
        <p:spPr>
          <a:xfrm>
            <a:off x="0" y="3423138"/>
            <a:ext cx="12192000" cy="5257800"/>
          </a:xfrm>
        </p:spPr>
        <p:txBody>
          <a:bodyPr/>
          <a:lstStyle/>
          <a:p>
            <a:pPr algn="l"/>
            <a:r>
              <a:rPr lang="en-US" dirty="0"/>
              <a:t>These are also called Family Books because each is ascribed by tradition to a particular family of rishis. When we refer to Early Vedic literature, we essentially refer to Books II -VII of the Rigveda, believed to have been composed between c. 1500-1000 BCE. The Later Vedic Literature includes Books I, VIII, IX and X of the Rigveda, </a:t>
            </a:r>
            <a:r>
              <a:rPr lang="en-US" dirty="0" err="1"/>
              <a:t>Samveda</a:t>
            </a:r>
            <a:r>
              <a:rPr lang="en-US" dirty="0"/>
              <a:t>, Yajurveda and Atharvaveda, </a:t>
            </a:r>
            <a:r>
              <a:rPr lang="en-US" dirty="0" err="1"/>
              <a:t>Brahamanas</a:t>
            </a:r>
            <a:r>
              <a:rPr lang="en-US" dirty="0"/>
              <a:t>, </a:t>
            </a:r>
            <a:r>
              <a:rPr lang="en-US" dirty="0" err="1"/>
              <a:t>Aranyakas</a:t>
            </a:r>
            <a:r>
              <a:rPr lang="en-US" dirty="0"/>
              <a:t> and Upanishads. These were composed between c. 1000 BCE to 500 BCE</a:t>
            </a:r>
          </a:p>
          <a:p>
            <a:pPr algn="l"/>
            <a:r>
              <a:rPr lang="en-US" dirty="0"/>
              <a:t>Though most of the Vedic literature contains songs, prayers, theological and theosophical matter, these have been used by the historians to cull out political, religious and social data of much historical value. Information about processes like the transition from a pastoral, pre-class/caste society in the Rigveda to agrarian, class, caste society and the formations of political territories in the Later Vedic period has been obtained from these texts.</a:t>
            </a:r>
            <a:endParaRPr lang="en-IN" dirty="0"/>
          </a:p>
        </p:txBody>
      </p:sp>
      <p:pic>
        <p:nvPicPr>
          <p:cNvPr id="5" name="Picture 4">
            <a:extLst>
              <a:ext uri="{FF2B5EF4-FFF2-40B4-BE49-F238E27FC236}">
                <a16:creationId xmlns:a16="http://schemas.microsoft.com/office/drawing/2014/main" id="{EDD8BACE-9259-5EBB-C5A7-FBF2567C80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9707"/>
            <a:ext cx="12192000" cy="2064831"/>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768603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52DE4-ECF0-696C-19CC-FDE62480FD5D}"/>
              </a:ext>
            </a:extLst>
          </p:cNvPr>
          <p:cNvSpPr>
            <a:spLocks noGrp="1"/>
          </p:cNvSpPr>
          <p:nvPr>
            <p:ph type="ctrTitle"/>
          </p:nvPr>
        </p:nvSpPr>
        <p:spPr>
          <a:xfrm>
            <a:off x="5779477" y="0"/>
            <a:ext cx="6400800" cy="3575539"/>
          </a:xfrm>
        </p:spPr>
        <p:txBody>
          <a:bodyPr>
            <a:noAutofit/>
          </a:bodyPr>
          <a:lstStyle/>
          <a:p>
            <a:pPr algn="l"/>
            <a:r>
              <a:rPr lang="en-US" sz="2400" dirty="0">
                <a:solidFill>
                  <a:schemeClr val="tx1">
                    <a:lumMod val="95000"/>
                    <a:lumOff val="5000"/>
                  </a:schemeClr>
                </a:solidFill>
                <a:latin typeface="+mn-lt"/>
              </a:rPr>
              <a:t>Then, there is a category of texts — the Sutras — which form part of the </a:t>
            </a:r>
            <a:r>
              <a:rPr lang="en-US" sz="2400" dirty="0" err="1">
                <a:solidFill>
                  <a:schemeClr val="tx1">
                    <a:lumMod val="95000"/>
                    <a:lumOff val="5000"/>
                  </a:schemeClr>
                </a:solidFill>
                <a:latin typeface="+mn-lt"/>
              </a:rPr>
              <a:t>postVedic</a:t>
            </a:r>
            <a:r>
              <a:rPr lang="en-US" sz="2400" dirty="0">
                <a:solidFill>
                  <a:schemeClr val="tx1">
                    <a:lumMod val="95000"/>
                    <a:lumOff val="5000"/>
                  </a:schemeClr>
                </a:solidFill>
                <a:latin typeface="+mn-lt"/>
              </a:rPr>
              <a:t> literature. These have been classified as ‘smriti’ or ‘memorized rather than heard’ (shruti) texts. The suggested meaning is that these were composed by humans — great sages — and as such, do not enjoy the sanctity of the Vedas though they are considered authoritative in their own right. The Sutra texts are manuals on ritual (c. 600-300 BCE). These include</a:t>
            </a:r>
            <a:endParaRPr lang="en-IN" sz="2400" dirty="0">
              <a:solidFill>
                <a:schemeClr val="tx1">
                  <a:lumMod val="95000"/>
                  <a:lumOff val="5000"/>
                </a:schemeClr>
              </a:solidFill>
              <a:latin typeface="+mn-lt"/>
            </a:endParaRPr>
          </a:p>
        </p:txBody>
      </p:sp>
      <p:sp>
        <p:nvSpPr>
          <p:cNvPr id="3" name="Subtitle 2">
            <a:extLst>
              <a:ext uri="{FF2B5EF4-FFF2-40B4-BE49-F238E27FC236}">
                <a16:creationId xmlns:a16="http://schemas.microsoft.com/office/drawing/2014/main" id="{55B9776C-C8E9-FA12-9AF6-FF6A4285E658}"/>
              </a:ext>
            </a:extLst>
          </p:cNvPr>
          <p:cNvSpPr>
            <a:spLocks noGrp="1"/>
          </p:cNvSpPr>
          <p:nvPr>
            <p:ph type="subTitle" idx="1"/>
          </p:nvPr>
        </p:nvSpPr>
        <p:spPr>
          <a:xfrm>
            <a:off x="11723" y="234616"/>
            <a:ext cx="5318266" cy="6388768"/>
          </a:xfrm>
        </p:spPr>
        <p:txBody>
          <a:bodyPr>
            <a:normAutofit fontScale="92500" lnSpcReduction="10000"/>
          </a:bodyPr>
          <a:lstStyle/>
          <a:p>
            <a:pPr marL="457200" indent="-457200" algn="just">
              <a:buAutoNum type="alphaLcParenR"/>
            </a:pPr>
            <a:r>
              <a:rPr lang="en-US" b="1" dirty="0" err="1">
                <a:solidFill>
                  <a:srgbClr val="C00000"/>
                </a:solidFill>
              </a:rPr>
              <a:t>Shrautasutra</a:t>
            </a:r>
            <a:r>
              <a:rPr lang="en-US" b="1" dirty="0">
                <a:solidFill>
                  <a:srgbClr val="C00000"/>
                </a:solidFill>
              </a:rPr>
              <a:t>:</a:t>
            </a:r>
            <a:r>
              <a:rPr lang="en-US" dirty="0">
                <a:solidFill>
                  <a:srgbClr val="C00000"/>
                </a:solidFill>
              </a:rPr>
              <a:t> </a:t>
            </a:r>
            <a:r>
              <a:rPr lang="en-US" dirty="0"/>
              <a:t>contains rules for the performance of the great sacrifices.</a:t>
            </a:r>
          </a:p>
          <a:p>
            <a:pPr algn="just"/>
            <a:r>
              <a:rPr lang="en-US" b="1" dirty="0">
                <a:solidFill>
                  <a:srgbClr val="C00000"/>
                </a:solidFill>
              </a:rPr>
              <a:t>b) </a:t>
            </a:r>
            <a:r>
              <a:rPr lang="en-US" b="1" dirty="0" err="1">
                <a:solidFill>
                  <a:srgbClr val="C00000"/>
                </a:solidFill>
              </a:rPr>
              <a:t>Grihyasutra</a:t>
            </a:r>
            <a:r>
              <a:rPr lang="en-US" b="1" dirty="0">
                <a:solidFill>
                  <a:srgbClr val="C00000"/>
                </a:solidFill>
              </a:rPr>
              <a:t>: </a:t>
            </a:r>
            <a:r>
              <a:rPr lang="en-US" dirty="0"/>
              <a:t>contains directions for the simple ceremonies and sacrificial acts of daily life</a:t>
            </a:r>
          </a:p>
          <a:p>
            <a:pPr algn="just"/>
            <a:r>
              <a:rPr lang="en-US" b="1" dirty="0">
                <a:solidFill>
                  <a:srgbClr val="C00000"/>
                </a:solidFill>
              </a:rPr>
              <a:t>c) </a:t>
            </a:r>
            <a:r>
              <a:rPr lang="en-US" b="1" dirty="0" err="1">
                <a:solidFill>
                  <a:srgbClr val="C00000"/>
                </a:solidFill>
              </a:rPr>
              <a:t>Dharmasutra</a:t>
            </a:r>
            <a:r>
              <a:rPr lang="en-US" b="1" dirty="0">
                <a:solidFill>
                  <a:srgbClr val="C00000"/>
                </a:solidFill>
              </a:rPr>
              <a:t>: </a:t>
            </a:r>
            <a:r>
              <a:rPr lang="en-US" dirty="0"/>
              <a:t>These are books of instructions on spiritual and secular law. They are the oldest law books</a:t>
            </a:r>
          </a:p>
          <a:p>
            <a:pPr algn="just"/>
            <a:endParaRPr lang="en-US" dirty="0"/>
          </a:p>
          <a:p>
            <a:pPr algn="just"/>
            <a:endParaRPr lang="en-US" dirty="0"/>
          </a:p>
          <a:p>
            <a:pPr algn="just"/>
            <a:r>
              <a:rPr lang="en-US" dirty="0"/>
              <a:t>Post-Sutra texts are the Smriti texts which are Manu Smriti, </a:t>
            </a:r>
            <a:r>
              <a:rPr lang="en-US" dirty="0" err="1"/>
              <a:t>Narada</a:t>
            </a:r>
            <a:r>
              <a:rPr lang="en-US" dirty="0"/>
              <a:t> Smriti and </a:t>
            </a:r>
            <a:r>
              <a:rPr lang="en-US" dirty="0" err="1"/>
              <a:t>Yajnavalkya</a:t>
            </a:r>
            <a:r>
              <a:rPr lang="en-US" dirty="0"/>
              <a:t> Smriti. These were composed between c. 200 BCE and 900 CE. They prescribe duties for different varnas as well as for kings and their officials. They set out rules for marriage and property. They also prescribe punishments for persons guilty of theft, assault, murder, adultery etc.</a:t>
            </a:r>
            <a:endParaRPr lang="en-IN" dirty="0"/>
          </a:p>
        </p:txBody>
      </p:sp>
      <p:pic>
        <p:nvPicPr>
          <p:cNvPr id="5" name="Picture 4" descr="A stack of old books&#10;&#10;Description automatically generated">
            <a:extLst>
              <a:ext uri="{FF2B5EF4-FFF2-40B4-BE49-F238E27FC236}">
                <a16:creationId xmlns:a16="http://schemas.microsoft.com/office/drawing/2014/main" id="{0C25FB94-38D2-2BFA-E984-10C06A2D8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199" y="3575539"/>
            <a:ext cx="6400800" cy="3282460"/>
          </a:xfrm>
          <a:prstGeom prst="rect">
            <a:avLst/>
          </a:prstGeom>
        </p:spPr>
      </p:pic>
    </p:spTree>
    <p:extLst>
      <p:ext uri="{BB962C8B-B14F-4D97-AF65-F5344CB8AC3E}">
        <p14:creationId xmlns:p14="http://schemas.microsoft.com/office/powerpoint/2010/main" val="3485179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AC24ED8-F2CE-F164-E173-E65D541715BE}"/>
              </a:ext>
            </a:extLst>
          </p:cNvPr>
          <p:cNvSpPr txBox="1"/>
          <p:nvPr/>
        </p:nvSpPr>
        <p:spPr>
          <a:xfrm>
            <a:off x="0" y="269630"/>
            <a:ext cx="12027877" cy="4308872"/>
          </a:xfrm>
          <a:prstGeom prst="rect">
            <a:avLst/>
          </a:prstGeom>
          <a:noFill/>
        </p:spPr>
        <p:txBody>
          <a:bodyPr wrap="square" rtlCol="0">
            <a:spAutoFit/>
          </a:bodyPr>
          <a:lstStyle/>
          <a:p>
            <a:pPr algn="ctr"/>
            <a:r>
              <a:rPr lang="en-US" sz="4000" b="1" dirty="0"/>
              <a:t>Oral and Written Tradition in Early India</a:t>
            </a:r>
            <a:endParaRPr lang="en-US" dirty="0"/>
          </a:p>
          <a:p>
            <a:endParaRPr lang="en-US" dirty="0"/>
          </a:p>
          <a:p>
            <a:r>
              <a:rPr lang="en-US" dirty="0"/>
              <a:t>A large portion of early Indian literature belongs to the oral tradition. The Vedas are traditionally regarded as Shruti i.e. ‘heard’ or revealed texts, words said to have been uttered by God Brahma in the ears of the first Man. They were handed down from one generation to the next with emphasis on memorization. </a:t>
            </a:r>
            <a:r>
              <a:rPr lang="en-US" dirty="0" err="1"/>
              <a:t>Lotika</a:t>
            </a:r>
            <a:r>
              <a:rPr lang="en-US" dirty="0"/>
              <a:t> </a:t>
            </a:r>
            <a:r>
              <a:rPr lang="en-US" dirty="0" err="1"/>
              <a:t>Varadarajan</a:t>
            </a:r>
            <a:r>
              <a:rPr lang="en-US" dirty="0"/>
              <a:t> feels that the process of memorization of the sacred texts obfuscated the vulgarization and corruption of the ritual utterances. This would have not been possible if these were transmitted through the written word. Knowledge was sacred and closed and only to be transmitted to a worthy student</a:t>
            </a:r>
          </a:p>
          <a:p>
            <a:endParaRPr lang="en-US" dirty="0"/>
          </a:p>
          <a:p>
            <a:r>
              <a:rPr lang="en-US" dirty="0"/>
              <a:t>The advent of literacy is associated with urbanization in India. The increase in trade and commerce coincided with the use of script and references abound about promissory notes, letters of credit, records of items produced and exchanged and even usury. The inscriptions were the greatest expressions of literacy. The Ashokan inscriptions dating to the third century BCE used the Brahmi script, the earliest evidence of the use of Brahmi. </a:t>
            </a:r>
            <a:r>
              <a:rPr lang="en-US" dirty="0" err="1"/>
              <a:t>Romila</a:t>
            </a:r>
            <a:r>
              <a:rPr lang="en-US" dirty="0"/>
              <a:t> Thapar remarks that what is true about Indian culture was that the oral and the written were closely integrated in cultural expression and written was not imposed on the oral tradition thus preventing it from becoming an alien feature</a:t>
            </a:r>
            <a:endParaRPr lang="en-IN" dirty="0"/>
          </a:p>
        </p:txBody>
      </p:sp>
      <p:pic>
        <p:nvPicPr>
          <p:cNvPr id="8" name="Picture 7" descr="A painting of a group of people sitting on a rock&#10;&#10;Description automatically generated with low confidence">
            <a:extLst>
              <a:ext uri="{FF2B5EF4-FFF2-40B4-BE49-F238E27FC236}">
                <a16:creationId xmlns:a16="http://schemas.microsoft.com/office/drawing/2014/main" id="{BE948825-45D6-C089-D556-5DAE486400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68167"/>
            <a:ext cx="12192000" cy="2589833"/>
          </a:xfrm>
          <a:prstGeom prst="rect">
            <a:avLst/>
          </a:prstGeom>
        </p:spPr>
      </p:pic>
    </p:spTree>
    <p:extLst>
      <p:ext uri="{BB962C8B-B14F-4D97-AF65-F5344CB8AC3E}">
        <p14:creationId xmlns:p14="http://schemas.microsoft.com/office/powerpoint/2010/main" val="526874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C237C-2929-44F2-F998-19F751653AD5}"/>
              </a:ext>
            </a:extLst>
          </p:cNvPr>
          <p:cNvSpPr>
            <a:spLocks noGrp="1"/>
          </p:cNvSpPr>
          <p:nvPr>
            <p:ph type="ctrTitle"/>
          </p:nvPr>
        </p:nvSpPr>
        <p:spPr>
          <a:xfrm>
            <a:off x="0" y="0"/>
            <a:ext cx="12192000" cy="1008185"/>
          </a:xfrm>
        </p:spPr>
        <p:txBody>
          <a:bodyPr>
            <a:normAutofit fontScale="90000"/>
          </a:bodyPr>
          <a:lstStyle/>
          <a:p>
            <a:r>
              <a:rPr lang="en-IN" sz="7200" b="1" dirty="0" err="1">
                <a:solidFill>
                  <a:srgbClr val="FF0000"/>
                </a:solidFill>
                <a:latin typeface="Algerian" panose="04020705040A02060702" pitchFamily="82" charset="0"/>
              </a:rPr>
              <a:t>Kautilya’s</a:t>
            </a:r>
            <a:r>
              <a:rPr lang="en-IN" sz="7200" b="1" dirty="0">
                <a:solidFill>
                  <a:srgbClr val="FF0000"/>
                </a:solidFill>
                <a:latin typeface="Algerian" panose="04020705040A02060702" pitchFamily="82" charset="0"/>
              </a:rPr>
              <a:t> </a:t>
            </a:r>
            <a:r>
              <a:rPr lang="en-IN" sz="7200" b="1" dirty="0" err="1">
                <a:solidFill>
                  <a:srgbClr val="FF0000"/>
                </a:solidFill>
                <a:latin typeface="Algerian" panose="04020705040A02060702" pitchFamily="82" charset="0"/>
              </a:rPr>
              <a:t>Arthashastra</a:t>
            </a:r>
            <a:endParaRPr lang="en-IN" sz="7200" b="1" dirty="0">
              <a:solidFill>
                <a:srgbClr val="FF0000"/>
              </a:solidFill>
              <a:latin typeface="Algerian" panose="04020705040A02060702" pitchFamily="82" charset="0"/>
            </a:endParaRPr>
          </a:p>
        </p:txBody>
      </p:sp>
      <p:sp>
        <p:nvSpPr>
          <p:cNvPr id="3" name="Subtitle 2">
            <a:extLst>
              <a:ext uri="{FF2B5EF4-FFF2-40B4-BE49-F238E27FC236}">
                <a16:creationId xmlns:a16="http://schemas.microsoft.com/office/drawing/2014/main" id="{D88A7048-06A8-8222-E5F7-11B2CD35882C}"/>
              </a:ext>
            </a:extLst>
          </p:cNvPr>
          <p:cNvSpPr>
            <a:spLocks noGrp="1"/>
          </p:cNvSpPr>
          <p:nvPr>
            <p:ph type="subTitle" idx="1"/>
          </p:nvPr>
        </p:nvSpPr>
        <p:spPr>
          <a:xfrm>
            <a:off x="351692" y="1008185"/>
            <a:ext cx="3763108" cy="5673968"/>
          </a:xfrm>
        </p:spPr>
        <p:txBody>
          <a:bodyPr/>
          <a:lstStyle/>
          <a:p>
            <a:r>
              <a:rPr lang="en-US" dirty="0">
                <a:solidFill>
                  <a:srgbClr val="FF0000"/>
                </a:solidFill>
              </a:rPr>
              <a:t>It is an important law book. The text is divided into fifteen books of which Book II and III may be regarded as being of an earlier date and seem to have been the work of different hands. It was put into final form in the beginning of the Common Era. However, the earliest portions reflect the state and society of the Mauryan period. It provides rich material for the study of early Indian polity and economy.</a:t>
            </a:r>
            <a:endParaRPr lang="en-IN" dirty="0">
              <a:solidFill>
                <a:srgbClr val="FF0000"/>
              </a:solidFill>
            </a:endParaRPr>
          </a:p>
        </p:txBody>
      </p:sp>
      <p:pic>
        <p:nvPicPr>
          <p:cNvPr id="5" name="Picture 4" descr="A picture containing text, book&#10;&#10;Description automatically generated">
            <a:extLst>
              <a:ext uri="{FF2B5EF4-FFF2-40B4-BE49-F238E27FC236}">
                <a16:creationId xmlns:a16="http://schemas.microsoft.com/office/drawing/2014/main" id="{88867ACE-3E8E-7016-D4CA-1D2D53E19F1F}"/>
              </a:ext>
            </a:extLst>
          </p:cNvPr>
          <p:cNvPicPr>
            <a:picLocks noChangeAspect="1"/>
          </p:cNvPicPr>
          <p:nvPr/>
        </p:nvPicPr>
        <p:blipFill rotWithShape="1">
          <a:blip r:embed="rId2">
            <a:extLst>
              <a:ext uri="{28A0092B-C50C-407E-A947-70E740481C1C}">
                <a14:useLocalDpi xmlns:a14="http://schemas.microsoft.com/office/drawing/2010/main" val="0"/>
              </a:ext>
            </a:extLst>
          </a:blip>
          <a:srcRect l="12964" t="4615" r="6861" b="15875"/>
          <a:stretch/>
        </p:blipFill>
        <p:spPr>
          <a:xfrm>
            <a:off x="4306357" y="879231"/>
            <a:ext cx="7424432" cy="5978769"/>
          </a:xfrm>
          <a:prstGeom prst="rect">
            <a:avLst/>
          </a:prstGeom>
        </p:spPr>
      </p:pic>
    </p:spTree>
    <p:extLst>
      <p:ext uri="{BB962C8B-B14F-4D97-AF65-F5344CB8AC3E}">
        <p14:creationId xmlns:p14="http://schemas.microsoft.com/office/powerpoint/2010/main" val="3363501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4082A-49A8-9102-563A-A671FD6AE419}"/>
              </a:ext>
            </a:extLst>
          </p:cNvPr>
          <p:cNvSpPr>
            <a:spLocks noGrp="1"/>
          </p:cNvSpPr>
          <p:nvPr>
            <p:ph type="ctrTitle"/>
          </p:nvPr>
        </p:nvSpPr>
        <p:spPr>
          <a:xfrm>
            <a:off x="0" y="0"/>
            <a:ext cx="12192000" cy="949569"/>
          </a:xfrm>
          <a:solidFill>
            <a:schemeClr val="accent2">
              <a:lumMod val="40000"/>
              <a:lumOff val="60000"/>
            </a:schemeClr>
          </a:solidFill>
        </p:spPr>
        <p:txBody>
          <a:bodyPr/>
          <a:lstStyle/>
          <a:p>
            <a:r>
              <a:rPr lang="en-IN" b="1" dirty="0">
                <a:latin typeface="Algerian" panose="04020705040A02060702" pitchFamily="82" charset="0"/>
              </a:rPr>
              <a:t>Ramayana and Mahabharata</a:t>
            </a:r>
          </a:p>
        </p:txBody>
      </p:sp>
      <p:sp>
        <p:nvSpPr>
          <p:cNvPr id="3" name="Subtitle 2">
            <a:extLst>
              <a:ext uri="{FF2B5EF4-FFF2-40B4-BE49-F238E27FC236}">
                <a16:creationId xmlns:a16="http://schemas.microsoft.com/office/drawing/2014/main" id="{031D8803-A295-2564-B5AD-9E0DF1C95A6C}"/>
              </a:ext>
            </a:extLst>
          </p:cNvPr>
          <p:cNvSpPr>
            <a:spLocks noGrp="1"/>
          </p:cNvSpPr>
          <p:nvPr>
            <p:ph type="subTitle" idx="1"/>
          </p:nvPr>
        </p:nvSpPr>
        <p:spPr>
          <a:xfrm>
            <a:off x="0" y="949570"/>
            <a:ext cx="12192000" cy="5908430"/>
          </a:xfrm>
        </p:spPr>
        <p:txBody>
          <a:bodyPr/>
          <a:lstStyle/>
          <a:p>
            <a:r>
              <a:rPr lang="en-US" dirty="0"/>
              <a:t>The two famous Epics — Mahabharata and Ramayana — are known as </a:t>
            </a:r>
            <a:r>
              <a:rPr lang="en-US" dirty="0" err="1"/>
              <a:t>Itihasa</a:t>
            </a:r>
            <a:r>
              <a:rPr lang="en-US" dirty="0"/>
              <a:t> (‘thus it was’) or narratives. Both took many centuries to come into shape and the period roughly assigned to them is c. 500 BCE-500 CE. </a:t>
            </a:r>
            <a:r>
              <a:rPr lang="en-US" dirty="0" err="1"/>
              <a:t>Vyasa’a</a:t>
            </a:r>
            <a:r>
              <a:rPr lang="en-US" dirty="0"/>
              <a:t> Mahabharata is older and possibly reflects the state of affairs from the tenth century </a:t>
            </a:r>
            <a:r>
              <a:rPr lang="en-US" dirty="0" err="1"/>
              <a:t>BCEfourth</a:t>
            </a:r>
            <a:r>
              <a:rPr lang="en-US" dirty="0"/>
              <a:t> century CE. The main narrative which relates to the </a:t>
            </a:r>
            <a:r>
              <a:rPr lang="en-US" dirty="0" err="1"/>
              <a:t>Kaurava-Pandava</a:t>
            </a:r>
            <a:r>
              <a:rPr lang="en-US" dirty="0"/>
              <a:t> conflict may relate to the Later Vedic period; the descriptive portion might be post-Vedic and the didactic portions generally relate to post-Maurya and Gupta periods (Sharma, 2005). Since both Mahabharata and Ramayana contain interpolations and portions added at various points of time, historians have to be careful in sifting material. They also have to take into account different chronological layers. The Ramayana of Valmiki appears to be more unified than the Mahabharata. Some of the sites mentioned in the Ramayana and Mahabharata have been excavated. </a:t>
            </a:r>
            <a:r>
              <a:rPr lang="en-US" dirty="0" err="1"/>
              <a:t>Ayodhya</a:t>
            </a:r>
            <a:r>
              <a:rPr lang="en-US" dirty="0"/>
              <a:t> excavations have revealed settlement going back to the Northern Black Polished Ware period. </a:t>
            </a:r>
            <a:r>
              <a:rPr lang="en-US" dirty="0" err="1"/>
              <a:t>Hastinapura</a:t>
            </a:r>
            <a:r>
              <a:rPr lang="en-US" dirty="0"/>
              <a:t>, Kurukshetra, Panipat, </a:t>
            </a:r>
            <a:r>
              <a:rPr lang="en-US" dirty="0" err="1"/>
              <a:t>Baghpat</a:t>
            </a:r>
            <a:r>
              <a:rPr lang="en-US" dirty="0"/>
              <a:t>, Mathura, </a:t>
            </a:r>
            <a:r>
              <a:rPr lang="en-US" dirty="0" err="1"/>
              <a:t>Tilpat</a:t>
            </a:r>
            <a:r>
              <a:rPr lang="en-US" dirty="0"/>
              <a:t> and </a:t>
            </a:r>
            <a:r>
              <a:rPr lang="en-US" dirty="0" err="1"/>
              <a:t>Bairat</a:t>
            </a:r>
            <a:r>
              <a:rPr lang="en-US" dirty="0"/>
              <a:t> have been excavated and these date back to the Painted Grey Ware period. Both Epics are a mine of information on religious sects, how they were integrated into mainstream Hinduism, social practices and norms current at the time, and philosophy</a:t>
            </a:r>
            <a:endParaRPr lang="en-IN" dirty="0"/>
          </a:p>
        </p:txBody>
      </p:sp>
    </p:spTree>
    <p:extLst>
      <p:ext uri="{BB962C8B-B14F-4D97-AF65-F5344CB8AC3E}">
        <p14:creationId xmlns:p14="http://schemas.microsoft.com/office/powerpoint/2010/main" val="3329064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DC99B-230B-4CF4-D60D-CFBE245FA36A}"/>
              </a:ext>
            </a:extLst>
          </p:cNvPr>
          <p:cNvSpPr>
            <a:spLocks noGrp="1"/>
          </p:cNvSpPr>
          <p:nvPr>
            <p:ph type="ctrTitle"/>
          </p:nvPr>
        </p:nvSpPr>
        <p:spPr>
          <a:xfrm>
            <a:off x="0" y="0"/>
            <a:ext cx="12192000" cy="820615"/>
          </a:xfrm>
        </p:spPr>
        <p:txBody>
          <a:bodyPr>
            <a:normAutofit fontScale="90000"/>
          </a:bodyPr>
          <a:lstStyle/>
          <a:p>
            <a:r>
              <a:rPr lang="en-IN" b="1" u="sng" spc="600" dirty="0">
                <a:solidFill>
                  <a:srgbClr val="C00000"/>
                </a:solidFill>
                <a:effectLst>
                  <a:outerShdw blurRad="38100" dist="38100" dir="2700000" algn="tl">
                    <a:srgbClr val="000000">
                      <a:alpha val="43137"/>
                    </a:srgbClr>
                  </a:outerShdw>
                </a:effectLst>
                <a:latin typeface="Amasis MT Pro" panose="020B0604020202020204" pitchFamily="18" charset="0"/>
                <a:cs typeface="Aldhabi" panose="020B0604020202020204" pitchFamily="2" charset="-78"/>
              </a:rPr>
              <a:t>Puranas</a:t>
            </a:r>
          </a:p>
        </p:txBody>
      </p:sp>
      <p:sp>
        <p:nvSpPr>
          <p:cNvPr id="3" name="Subtitle 2">
            <a:extLst>
              <a:ext uri="{FF2B5EF4-FFF2-40B4-BE49-F238E27FC236}">
                <a16:creationId xmlns:a16="http://schemas.microsoft.com/office/drawing/2014/main" id="{21FFAD9D-5CC7-CAF2-F523-86166634A89E}"/>
              </a:ext>
            </a:extLst>
          </p:cNvPr>
          <p:cNvSpPr>
            <a:spLocks noGrp="1"/>
          </p:cNvSpPr>
          <p:nvPr>
            <p:ph type="subTitle" idx="1"/>
          </p:nvPr>
        </p:nvSpPr>
        <p:spPr>
          <a:xfrm>
            <a:off x="0" y="820615"/>
            <a:ext cx="12192000" cy="5873262"/>
          </a:xfrm>
        </p:spPr>
        <p:txBody>
          <a:bodyPr>
            <a:normAutofit/>
          </a:bodyPr>
          <a:lstStyle/>
          <a:p>
            <a:pPr algn="just"/>
            <a:r>
              <a:rPr lang="en-US" dirty="0">
                <a:solidFill>
                  <a:srgbClr val="FF0000"/>
                </a:solidFill>
              </a:rPr>
              <a:t>These are a category of texts attributed to Vyasa. There are eighteen </a:t>
            </a:r>
            <a:r>
              <a:rPr lang="en-US" dirty="0" err="1">
                <a:solidFill>
                  <a:srgbClr val="FF0000"/>
                </a:solidFill>
              </a:rPr>
              <a:t>Mahapuranas</a:t>
            </a:r>
            <a:r>
              <a:rPr lang="en-US" dirty="0">
                <a:solidFill>
                  <a:srgbClr val="FF0000"/>
                </a:solidFill>
              </a:rPr>
              <a:t> and numerous </a:t>
            </a:r>
            <a:r>
              <a:rPr lang="en-US" dirty="0" err="1">
                <a:solidFill>
                  <a:srgbClr val="FF0000"/>
                </a:solidFill>
              </a:rPr>
              <a:t>Upapuranas</a:t>
            </a:r>
            <a:r>
              <a:rPr lang="en-US" dirty="0">
                <a:solidFill>
                  <a:srgbClr val="FF0000"/>
                </a:solidFill>
              </a:rPr>
              <a:t> (secondary Puranas). The major Puranas were compiled by c. 400 CE. Their content indicates that these were the works of various hands. The Puranas has five sections- </a:t>
            </a:r>
            <a:r>
              <a:rPr lang="en-US" dirty="0" err="1">
                <a:solidFill>
                  <a:srgbClr val="FF0000"/>
                </a:solidFill>
              </a:rPr>
              <a:t>sarga</a:t>
            </a:r>
            <a:r>
              <a:rPr lang="en-US" dirty="0">
                <a:solidFill>
                  <a:srgbClr val="FF0000"/>
                </a:solidFill>
              </a:rPr>
              <a:t> (the creation of the world), </a:t>
            </a:r>
            <a:r>
              <a:rPr lang="en-US" dirty="0" err="1">
                <a:solidFill>
                  <a:srgbClr val="FF0000"/>
                </a:solidFill>
              </a:rPr>
              <a:t>pratisarga</a:t>
            </a:r>
            <a:r>
              <a:rPr lang="en-US" dirty="0">
                <a:solidFill>
                  <a:srgbClr val="FF0000"/>
                </a:solidFill>
              </a:rPr>
              <a:t> (re-creation), manvantaras (periods of the various Manus), </a:t>
            </a:r>
            <a:r>
              <a:rPr lang="en-US" dirty="0" err="1">
                <a:solidFill>
                  <a:srgbClr val="FF0000"/>
                </a:solidFill>
              </a:rPr>
              <a:t>vamsha</a:t>
            </a:r>
            <a:r>
              <a:rPr lang="en-US" dirty="0">
                <a:solidFill>
                  <a:srgbClr val="FF0000"/>
                </a:solidFill>
              </a:rPr>
              <a:t> (the genealogy of gods and rishis), and </a:t>
            </a:r>
            <a:r>
              <a:rPr lang="en-US" dirty="0" err="1">
                <a:solidFill>
                  <a:srgbClr val="FF0000"/>
                </a:solidFill>
              </a:rPr>
              <a:t>Vamshanucharita</a:t>
            </a:r>
            <a:r>
              <a:rPr lang="en-US" dirty="0">
                <a:solidFill>
                  <a:srgbClr val="FF0000"/>
                </a:solidFill>
              </a:rPr>
              <a:t> (an account of royal dynasties). Many Puranas like Vayu, </a:t>
            </a:r>
            <a:r>
              <a:rPr lang="en-US" dirty="0" err="1">
                <a:solidFill>
                  <a:srgbClr val="FF0000"/>
                </a:solidFill>
              </a:rPr>
              <a:t>Brahmanda</a:t>
            </a:r>
            <a:r>
              <a:rPr lang="en-US" dirty="0">
                <a:solidFill>
                  <a:srgbClr val="FF0000"/>
                </a:solidFill>
              </a:rPr>
              <a:t>, Brahma, </a:t>
            </a:r>
            <a:r>
              <a:rPr lang="en-US" dirty="0" err="1">
                <a:solidFill>
                  <a:srgbClr val="FF0000"/>
                </a:solidFill>
              </a:rPr>
              <a:t>Harivamsha</a:t>
            </a:r>
            <a:r>
              <a:rPr lang="en-US" dirty="0">
                <a:solidFill>
                  <a:srgbClr val="FF0000"/>
                </a:solidFill>
              </a:rPr>
              <a:t>, </a:t>
            </a:r>
            <a:r>
              <a:rPr lang="en-US" dirty="0" err="1">
                <a:solidFill>
                  <a:srgbClr val="FF0000"/>
                </a:solidFill>
              </a:rPr>
              <a:t>Matsya</a:t>
            </a:r>
            <a:r>
              <a:rPr lang="en-US" dirty="0">
                <a:solidFill>
                  <a:srgbClr val="FF0000"/>
                </a:solidFill>
              </a:rPr>
              <a:t>, Vishnu contain useful information for reconstructing the history of ancient India. As mentioned before, the Puranas contain considerable genealogical information. However, it is the later genealogies of the Kali Age that are historically important. There is much on ancient dynasties such as </a:t>
            </a:r>
            <a:r>
              <a:rPr lang="en-US" dirty="0" err="1">
                <a:solidFill>
                  <a:srgbClr val="FF0000"/>
                </a:solidFill>
              </a:rPr>
              <a:t>Haryankas</a:t>
            </a:r>
            <a:r>
              <a:rPr lang="en-US" dirty="0">
                <a:solidFill>
                  <a:srgbClr val="FF0000"/>
                </a:solidFill>
              </a:rPr>
              <a:t>, </a:t>
            </a:r>
            <a:r>
              <a:rPr lang="en-US" dirty="0" err="1">
                <a:solidFill>
                  <a:srgbClr val="FF0000"/>
                </a:solidFill>
              </a:rPr>
              <a:t>Shaishunagas</a:t>
            </a:r>
            <a:r>
              <a:rPr lang="en-US" dirty="0">
                <a:solidFill>
                  <a:srgbClr val="FF0000"/>
                </a:solidFill>
              </a:rPr>
              <a:t>, </a:t>
            </a:r>
            <a:r>
              <a:rPr lang="en-US" dirty="0" err="1">
                <a:solidFill>
                  <a:srgbClr val="FF0000"/>
                </a:solidFill>
              </a:rPr>
              <a:t>Nandas</a:t>
            </a:r>
            <a:r>
              <a:rPr lang="en-US" dirty="0">
                <a:solidFill>
                  <a:srgbClr val="FF0000"/>
                </a:solidFill>
              </a:rPr>
              <a:t>, </a:t>
            </a:r>
            <a:r>
              <a:rPr lang="en-US" dirty="0" err="1">
                <a:solidFill>
                  <a:srgbClr val="FF0000"/>
                </a:solidFill>
              </a:rPr>
              <a:t>Mauryas</a:t>
            </a:r>
            <a:r>
              <a:rPr lang="en-US" dirty="0">
                <a:solidFill>
                  <a:srgbClr val="FF0000"/>
                </a:solidFill>
              </a:rPr>
              <a:t>, </a:t>
            </a:r>
            <a:r>
              <a:rPr lang="en-US" dirty="0" err="1">
                <a:solidFill>
                  <a:srgbClr val="FF0000"/>
                </a:solidFill>
              </a:rPr>
              <a:t>Sungas</a:t>
            </a:r>
            <a:r>
              <a:rPr lang="en-US" dirty="0">
                <a:solidFill>
                  <a:srgbClr val="FF0000"/>
                </a:solidFill>
              </a:rPr>
              <a:t>, </a:t>
            </a:r>
            <a:r>
              <a:rPr lang="en-US" dirty="0" err="1">
                <a:solidFill>
                  <a:srgbClr val="FF0000"/>
                </a:solidFill>
              </a:rPr>
              <a:t>Kanvas</a:t>
            </a:r>
            <a:r>
              <a:rPr lang="en-US" dirty="0">
                <a:solidFill>
                  <a:srgbClr val="FF0000"/>
                </a:solidFill>
              </a:rPr>
              <a:t> and </a:t>
            </a:r>
            <a:r>
              <a:rPr lang="en-US" dirty="0" err="1">
                <a:solidFill>
                  <a:srgbClr val="FF0000"/>
                </a:solidFill>
              </a:rPr>
              <a:t>Andhras</a:t>
            </a:r>
            <a:r>
              <a:rPr lang="en-US" dirty="0">
                <a:solidFill>
                  <a:srgbClr val="FF0000"/>
                </a:solidFill>
              </a:rPr>
              <a:t>. Certain kings with their names ending in the suffix ‘</a:t>
            </a:r>
            <a:r>
              <a:rPr lang="en-US" dirty="0" err="1">
                <a:solidFill>
                  <a:srgbClr val="FF0000"/>
                </a:solidFill>
              </a:rPr>
              <a:t>naga’are</a:t>
            </a:r>
            <a:r>
              <a:rPr lang="en-US" dirty="0">
                <a:solidFill>
                  <a:srgbClr val="FF0000"/>
                </a:solidFill>
              </a:rPr>
              <a:t> also mentioned who supposedly ruled in northern and Central India. Interestingly, we do not know about these kings from any other source. The dynastic lists end with the Guptas indicating that the Puranas may have been compiled by fourth-sixth centuries CE. However, there are a few which are later such as </a:t>
            </a:r>
            <a:r>
              <a:rPr lang="en-US" dirty="0" err="1">
                <a:solidFill>
                  <a:srgbClr val="FF0000"/>
                </a:solidFill>
              </a:rPr>
              <a:t>Bhagvata</a:t>
            </a:r>
            <a:r>
              <a:rPr lang="en-US" dirty="0">
                <a:solidFill>
                  <a:srgbClr val="FF0000"/>
                </a:solidFill>
              </a:rPr>
              <a:t> Purana (tenth century) and Skanda Purana (fourteenth century).</a:t>
            </a:r>
            <a:endParaRPr lang="en-IN" dirty="0">
              <a:solidFill>
                <a:srgbClr val="FF0000"/>
              </a:solidFill>
            </a:endParaRPr>
          </a:p>
        </p:txBody>
      </p:sp>
    </p:spTree>
    <p:extLst>
      <p:ext uri="{BB962C8B-B14F-4D97-AF65-F5344CB8AC3E}">
        <p14:creationId xmlns:p14="http://schemas.microsoft.com/office/powerpoint/2010/main" val="3681029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11BEB-FEFB-F131-D174-07311E6CD282}"/>
              </a:ext>
            </a:extLst>
          </p:cNvPr>
          <p:cNvSpPr>
            <a:spLocks noGrp="1"/>
          </p:cNvSpPr>
          <p:nvPr>
            <p:ph type="ctrTitle"/>
          </p:nvPr>
        </p:nvSpPr>
        <p:spPr>
          <a:xfrm>
            <a:off x="0" y="0"/>
            <a:ext cx="12192000" cy="902677"/>
          </a:xfrm>
          <a:solidFill>
            <a:schemeClr val="accent4">
              <a:lumMod val="20000"/>
              <a:lumOff val="80000"/>
            </a:schemeClr>
          </a:solidFill>
          <a:ln>
            <a:solidFill>
              <a:srgbClr val="00B0F0"/>
            </a:solidFill>
          </a:ln>
        </p:spPr>
        <p:txBody>
          <a:bodyPr>
            <a:normAutofit fontScale="90000"/>
          </a:bodyPr>
          <a:lstStyle/>
          <a:p>
            <a:r>
              <a:rPr lang="en-IN" b="1" i="1" u="sng" dirty="0">
                <a:solidFill>
                  <a:srgbClr val="FF0000"/>
                </a:solidFill>
              </a:rPr>
              <a:t>Sangam Literature</a:t>
            </a:r>
          </a:p>
        </p:txBody>
      </p:sp>
      <p:sp>
        <p:nvSpPr>
          <p:cNvPr id="3" name="Subtitle 2">
            <a:extLst>
              <a:ext uri="{FF2B5EF4-FFF2-40B4-BE49-F238E27FC236}">
                <a16:creationId xmlns:a16="http://schemas.microsoft.com/office/drawing/2014/main" id="{DB5DE370-D89A-5FB5-F7EA-3160066BD8DA}"/>
              </a:ext>
            </a:extLst>
          </p:cNvPr>
          <p:cNvSpPr>
            <a:spLocks noGrp="1"/>
          </p:cNvSpPr>
          <p:nvPr>
            <p:ph type="subTitle" idx="1"/>
          </p:nvPr>
        </p:nvSpPr>
        <p:spPr>
          <a:xfrm>
            <a:off x="105508" y="902677"/>
            <a:ext cx="12086492" cy="5380892"/>
          </a:xfrm>
        </p:spPr>
        <p:txBody>
          <a:bodyPr/>
          <a:lstStyle/>
          <a:p>
            <a:pPr algn="l"/>
            <a:r>
              <a:rPr lang="en-US" dirty="0"/>
              <a:t>The earliest Tamil texts are found in the corpus of Sangam literature. This is the work of poets who composed them over a period of three to four centuries. They assembled in colleges which were called </a:t>
            </a:r>
            <a:r>
              <a:rPr lang="en-US" dirty="0" err="1"/>
              <a:t>Sangams</a:t>
            </a:r>
            <a:r>
              <a:rPr lang="en-US" dirty="0"/>
              <a:t> and the literature produced in these colleges was called Sangam literature. There were three </a:t>
            </a:r>
            <a:r>
              <a:rPr lang="en-US" dirty="0" err="1"/>
              <a:t>Sangams</a:t>
            </a:r>
            <a:r>
              <a:rPr lang="en-US" dirty="0"/>
              <a:t> or literary gatherings — the first and last at Madurai and the second at </a:t>
            </a:r>
            <a:r>
              <a:rPr lang="en-US" dirty="0" err="1"/>
              <a:t>Kapatapuram</a:t>
            </a:r>
            <a:r>
              <a:rPr lang="en-US" dirty="0"/>
              <a:t>. This entire body of literature is dated to first four centuries of the Common Era, though they may have been completed by the sixth century. There is, however, some doubts about the historicity of these gatherings. Scholars, therefore, like to use the term “early classical Tamil literature” rather than Sangam literature (Singh, 2008)</a:t>
            </a:r>
          </a:p>
          <a:p>
            <a:pPr algn="l"/>
            <a:endParaRPr lang="en-US" dirty="0"/>
          </a:p>
          <a:p>
            <a:pPr algn="l"/>
            <a:r>
              <a:rPr lang="en-US" dirty="0"/>
              <a:t>Many poems mention a king or a hero by name and describe in detail his military exploits. The gifts made by him to bards and warriors are celebrated. May be, these poems were recited in the court. It is a possibility that the names of the kings refer to historical figures. Chola kings are mentioned as donors</a:t>
            </a:r>
            <a:endParaRPr lang="en-IN" dirty="0"/>
          </a:p>
        </p:txBody>
      </p:sp>
    </p:spTree>
    <p:extLst>
      <p:ext uri="{BB962C8B-B14F-4D97-AF65-F5344CB8AC3E}">
        <p14:creationId xmlns:p14="http://schemas.microsoft.com/office/powerpoint/2010/main" val="2517012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17C63-D0D2-DF51-9AC4-B5FC0C8F2B92}"/>
              </a:ext>
            </a:extLst>
          </p:cNvPr>
          <p:cNvSpPr>
            <a:spLocks noGrp="1"/>
          </p:cNvSpPr>
          <p:nvPr>
            <p:ph type="ctrTitle"/>
          </p:nvPr>
        </p:nvSpPr>
        <p:spPr>
          <a:xfrm>
            <a:off x="0" y="0"/>
            <a:ext cx="12192000" cy="1406770"/>
          </a:xfrm>
          <a:solidFill>
            <a:schemeClr val="accent6">
              <a:lumMod val="60000"/>
              <a:lumOff val="40000"/>
            </a:schemeClr>
          </a:solidFill>
          <a:ln>
            <a:solidFill>
              <a:srgbClr val="FF0000"/>
            </a:solidFill>
          </a:ln>
        </p:spPr>
        <p:txBody>
          <a:bodyPr/>
          <a:lstStyle/>
          <a:p>
            <a:r>
              <a:rPr lang="en-IN" b="1" i="1" u="sng" dirty="0">
                <a:effectLst>
                  <a:outerShdw blurRad="38100" dist="38100" dir="2700000" algn="tl">
                    <a:srgbClr val="000000">
                      <a:alpha val="43137"/>
                    </a:srgbClr>
                  </a:outerShdw>
                </a:effectLst>
              </a:rPr>
              <a:t>Biographies, Poetry and Drama</a:t>
            </a:r>
          </a:p>
        </p:txBody>
      </p:sp>
      <p:sp>
        <p:nvSpPr>
          <p:cNvPr id="3" name="Subtitle 2">
            <a:extLst>
              <a:ext uri="{FF2B5EF4-FFF2-40B4-BE49-F238E27FC236}">
                <a16:creationId xmlns:a16="http://schemas.microsoft.com/office/drawing/2014/main" id="{E10266BB-F8D0-4611-DF38-388221B17CDC}"/>
              </a:ext>
            </a:extLst>
          </p:cNvPr>
          <p:cNvSpPr>
            <a:spLocks noGrp="1"/>
          </p:cNvSpPr>
          <p:nvPr>
            <p:ph type="subTitle" idx="1"/>
          </p:nvPr>
        </p:nvSpPr>
        <p:spPr>
          <a:xfrm>
            <a:off x="-1" y="1406770"/>
            <a:ext cx="12191999" cy="5451230"/>
          </a:xfrm>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p:spPr>
        <p:txBody>
          <a:bodyPr>
            <a:normAutofit/>
          </a:bodyPr>
          <a:lstStyle/>
          <a:p>
            <a:pPr algn="just"/>
            <a:r>
              <a:rPr lang="en-IN" dirty="0">
                <a:solidFill>
                  <a:srgbClr val="FF0000"/>
                </a:solidFill>
              </a:rPr>
              <a:t>Early India is a repository of masterpieces of drama and poetry. Historians have used them to cull out information on the times in which they were composed. The earliest Sanskrit poets and playwrights include </a:t>
            </a:r>
            <a:r>
              <a:rPr lang="en-IN" dirty="0" err="1">
                <a:solidFill>
                  <a:srgbClr val="FF0000"/>
                </a:solidFill>
              </a:rPr>
              <a:t>Ashvagosha</a:t>
            </a:r>
            <a:r>
              <a:rPr lang="en-IN" dirty="0">
                <a:solidFill>
                  <a:srgbClr val="FF0000"/>
                </a:solidFill>
              </a:rPr>
              <a:t> and </a:t>
            </a:r>
            <a:r>
              <a:rPr lang="en-IN" dirty="0" err="1">
                <a:solidFill>
                  <a:srgbClr val="FF0000"/>
                </a:solidFill>
              </a:rPr>
              <a:t>Bhasa</a:t>
            </a:r>
            <a:r>
              <a:rPr lang="en-IN" dirty="0">
                <a:solidFill>
                  <a:srgbClr val="FF0000"/>
                </a:solidFill>
              </a:rPr>
              <a:t>. </a:t>
            </a:r>
            <a:r>
              <a:rPr lang="en-IN" dirty="0" err="1">
                <a:solidFill>
                  <a:srgbClr val="FF0000"/>
                </a:solidFill>
              </a:rPr>
              <a:t>Ashvagosha</a:t>
            </a:r>
            <a:r>
              <a:rPr lang="en-IN" dirty="0">
                <a:solidFill>
                  <a:srgbClr val="FF0000"/>
                </a:solidFill>
              </a:rPr>
              <a:t> authored </a:t>
            </a:r>
            <a:r>
              <a:rPr lang="en-IN" dirty="0" err="1">
                <a:solidFill>
                  <a:srgbClr val="FF0000"/>
                </a:solidFill>
              </a:rPr>
              <a:t>Buddhacharita</a:t>
            </a:r>
            <a:r>
              <a:rPr lang="en-IN" dirty="0">
                <a:solidFill>
                  <a:srgbClr val="FF0000"/>
                </a:solidFill>
              </a:rPr>
              <a:t>, </a:t>
            </a:r>
            <a:r>
              <a:rPr lang="en-IN" dirty="0" err="1">
                <a:solidFill>
                  <a:srgbClr val="FF0000"/>
                </a:solidFill>
              </a:rPr>
              <a:t>Sariputraprakarna</a:t>
            </a:r>
            <a:r>
              <a:rPr lang="en-IN" dirty="0">
                <a:solidFill>
                  <a:srgbClr val="FF0000"/>
                </a:solidFill>
              </a:rPr>
              <a:t> and </a:t>
            </a:r>
            <a:r>
              <a:rPr lang="en-IN" dirty="0" err="1">
                <a:solidFill>
                  <a:srgbClr val="FF0000"/>
                </a:solidFill>
              </a:rPr>
              <a:t>Saundarananda</a:t>
            </a:r>
            <a:r>
              <a:rPr lang="en-IN" dirty="0">
                <a:solidFill>
                  <a:srgbClr val="FF0000"/>
                </a:solidFill>
              </a:rPr>
              <a:t>. </a:t>
            </a:r>
            <a:r>
              <a:rPr lang="en-IN" dirty="0" err="1">
                <a:solidFill>
                  <a:srgbClr val="FF0000"/>
                </a:solidFill>
              </a:rPr>
              <a:t>Bhasa</a:t>
            </a:r>
            <a:r>
              <a:rPr lang="en-IN" dirty="0">
                <a:solidFill>
                  <a:srgbClr val="FF0000"/>
                </a:solidFill>
              </a:rPr>
              <a:t> was a dramatist and wrote </a:t>
            </a:r>
            <a:r>
              <a:rPr lang="en-IN" dirty="0" err="1">
                <a:solidFill>
                  <a:srgbClr val="FF0000"/>
                </a:solidFill>
              </a:rPr>
              <a:t>Pancharatra</a:t>
            </a:r>
            <a:r>
              <a:rPr lang="en-IN" dirty="0">
                <a:solidFill>
                  <a:srgbClr val="FF0000"/>
                </a:solidFill>
              </a:rPr>
              <a:t>, </a:t>
            </a:r>
            <a:r>
              <a:rPr lang="en-IN" dirty="0" err="1">
                <a:solidFill>
                  <a:srgbClr val="FF0000"/>
                </a:solidFill>
              </a:rPr>
              <a:t>Dutavakya</a:t>
            </a:r>
            <a:r>
              <a:rPr lang="en-IN" dirty="0">
                <a:solidFill>
                  <a:srgbClr val="FF0000"/>
                </a:solidFill>
              </a:rPr>
              <a:t>, </a:t>
            </a:r>
            <a:r>
              <a:rPr lang="en-IN" dirty="0" err="1">
                <a:solidFill>
                  <a:srgbClr val="FF0000"/>
                </a:solidFill>
              </a:rPr>
              <a:t>Balacarita</a:t>
            </a:r>
            <a:r>
              <a:rPr lang="en-IN" dirty="0">
                <a:solidFill>
                  <a:srgbClr val="FF0000"/>
                </a:solidFill>
              </a:rPr>
              <a:t> and </a:t>
            </a:r>
            <a:r>
              <a:rPr lang="en-IN" dirty="0" err="1">
                <a:solidFill>
                  <a:srgbClr val="FF0000"/>
                </a:solidFill>
              </a:rPr>
              <a:t>Svapna-Vasavadatta</a:t>
            </a:r>
            <a:r>
              <a:rPr lang="en-IN" dirty="0">
                <a:solidFill>
                  <a:srgbClr val="FF0000"/>
                </a:solidFill>
              </a:rPr>
              <a:t>. The great Sanskrit writer </a:t>
            </a:r>
            <a:r>
              <a:rPr lang="en-IN" dirty="0" err="1">
                <a:solidFill>
                  <a:srgbClr val="FF0000"/>
                </a:solidFill>
              </a:rPr>
              <a:t>Kalidasa</a:t>
            </a:r>
            <a:r>
              <a:rPr lang="en-IN" dirty="0">
                <a:solidFill>
                  <a:srgbClr val="FF0000"/>
                </a:solidFill>
              </a:rPr>
              <a:t> (fourth-fifth centuries) authored dramas like </a:t>
            </a:r>
            <a:r>
              <a:rPr lang="en-IN" dirty="0" err="1">
                <a:solidFill>
                  <a:srgbClr val="FF0000"/>
                </a:solidFill>
              </a:rPr>
              <a:t>Abhijnana-Shakuntalam</a:t>
            </a:r>
            <a:r>
              <a:rPr lang="en-IN" dirty="0">
                <a:solidFill>
                  <a:srgbClr val="FF0000"/>
                </a:solidFill>
              </a:rPr>
              <a:t>, </a:t>
            </a:r>
            <a:r>
              <a:rPr lang="en-IN" dirty="0" err="1">
                <a:solidFill>
                  <a:srgbClr val="FF0000"/>
                </a:solidFill>
              </a:rPr>
              <a:t>Malavikagnimitram</a:t>
            </a:r>
            <a:r>
              <a:rPr lang="en-IN" dirty="0">
                <a:solidFill>
                  <a:srgbClr val="FF0000"/>
                </a:solidFill>
              </a:rPr>
              <a:t>, </a:t>
            </a:r>
            <a:r>
              <a:rPr lang="en-IN" dirty="0" err="1">
                <a:solidFill>
                  <a:srgbClr val="FF0000"/>
                </a:solidFill>
              </a:rPr>
              <a:t>Vikramorvashiyam</a:t>
            </a:r>
            <a:r>
              <a:rPr lang="en-IN" dirty="0">
                <a:solidFill>
                  <a:srgbClr val="FF0000"/>
                </a:solidFill>
              </a:rPr>
              <a:t> and poetic works such as </a:t>
            </a:r>
            <a:r>
              <a:rPr lang="en-IN" dirty="0" err="1">
                <a:solidFill>
                  <a:srgbClr val="FF0000"/>
                </a:solidFill>
              </a:rPr>
              <a:t>Raghuvamsha</a:t>
            </a:r>
            <a:r>
              <a:rPr lang="en-IN" dirty="0">
                <a:solidFill>
                  <a:srgbClr val="FF0000"/>
                </a:solidFill>
              </a:rPr>
              <a:t>, </a:t>
            </a:r>
            <a:r>
              <a:rPr lang="en-IN" dirty="0" err="1">
                <a:solidFill>
                  <a:srgbClr val="FF0000"/>
                </a:solidFill>
              </a:rPr>
              <a:t>Kumarasambhavam</a:t>
            </a:r>
            <a:r>
              <a:rPr lang="en-IN" dirty="0">
                <a:solidFill>
                  <a:srgbClr val="FF0000"/>
                </a:solidFill>
              </a:rPr>
              <a:t> and </a:t>
            </a:r>
            <a:r>
              <a:rPr lang="en-IN" dirty="0" err="1">
                <a:solidFill>
                  <a:srgbClr val="FF0000"/>
                </a:solidFill>
              </a:rPr>
              <a:t>Meghadutam</a:t>
            </a:r>
            <a:r>
              <a:rPr lang="en-IN" dirty="0">
                <a:solidFill>
                  <a:srgbClr val="FF0000"/>
                </a:solidFill>
              </a:rPr>
              <a:t>. They provide important insights into the social and cultural life of the Guptas. Then, there are ancient dramas on historical themes. Mention may be made of </a:t>
            </a:r>
            <a:r>
              <a:rPr lang="en-IN" dirty="0" err="1">
                <a:solidFill>
                  <a:srgbClr val="FF0000"/>
                </a:solidFill>
              </a:rPr>
              <a:t>Vishakadatta’s</a:t>
            </a:r>
            <a:r>
              <a:rPr lang="en-IN" dirty="0">
                <a:solidFill>
                  <a:srgbClr val="FF0000"/>
                </a:solidFill>
              </a:rPr>
              <a:t> </a:t>
            </a:r>
            <a:r>
              <a:rPr lang="en-IN" dirty="0" err="1">
                <a:solidFill>
                  <a:srgbClr val="FF0000"/>
                </a:solidFill>
              </a:rPr>
              <a:t>Mudrarakshasa</a:t>
            </a:r>
            <a:r>
              <a:rPr lang="en-IN" dirty="0">
                <a:solidFill>
                  <a:srgbClr val="FF0000"/>
                </a:solidFill>
              </a:rPr>
              <a:t> (seventh-eighth centuries). This drama is based on how Chanakya tries to win over Rakshasa, a minister of the </a:t>
            </a:r>
            <a:r>
              <a:rPr lang="en-IN" dirty="0" err="1">
                <a:solidFill>
                  <a:srgbClr val="FF0000"/>
                </a:solidFill>
              </a:rPr>
              <a:t>Nandas</a:t>
            </a:r>
            <a:r>
              <a:rPr lang="en-IN" dirty="0">
                <a:solidFill>
                  <a:srgbClr val="FF0000"/>
                </a:solidFill>
              </a:rPr>
              <a:t>, to Chandragupta Maurya’s side. His other play </a:t>
            </a:r>
            <a:r>
              <a:rPr lang="en-IN" dirty="0" err="1">
                <a:solidFill>
                  <a:srgbClr val="FF0000"/>
                </a:solidFill>
              </a:rPr>
              <a:t>Devichandraguptam</a:t>
            </a:r>
            <a:r>
              <a:rPr lang="en-IN" dirty="0">
                <a:solidFill>
                  <a:srgbClr val="FF0000"/>
                </a:solidFill>
              </a:rPr>
              <a:t> centres on an incident in Gupta king, </a:t>
            </a:r>
            <a:r>
              <a:rPr lang="en-IN" dirty="0" err="1">
                <a:solidFill>
                  <a:srgbClr val="FF0000"/>
                </a:solidFill>
              </a:rPr>
              <a:t>Ramagupta’s</a:t>
            </a:r>
            <a:r>
              <a:rPr lang="en-IN" dirty="0">
                <a:solidFill>
                  <a:srgbClr val="FF0000"/>
                </a:solidFill>
              </a:rPr>
              <a:t> reign.</a:t>
            </a:r>
          </a:p>
        </p:txBody>
      </p:sp>
    </p:spTree>
    <p:extLst>
      <p:ext uri="{BB962C8B-B14F-4D97-AF65-F5344CB8AC3E}">
        <p14:creationId xmlns:p14="http://schemas.microsoft.com/office/powerpoint/2010/main" val="698725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7231B-83D8-ADCC-06BC-B530A3013C42}"/>
              </a:ext>
            </a:extLst>
          </p:cNvPr>
          <p:cNvSpPr>
            <a:spLocks noGrp="1"/>
          </p:cNvSpPr>
          <p:nvPr>
            <p:ph type="ctrTitle"/>
          </p:nvPr>
        </p:nvSpPr>
        <p:spPr>
          <a:xfrm>
            <a:off x="0" y="0"/>
            <a:ext cx="12192000" cy="902678"/>
          </a:xfrm>
          <a:solidFill>
            <a:schemeClr val="accent6">
              <a:lumMod val="20000"/>
              <a:lumOff val="80000"/>
            </a:schemeClr>
          </a:solidFill>
        </p:spPr>
        <p:txBody>
          <a:bodyPr>
            <a:normAutofit fontScale="90000"/>
          </a:bodyPr>
          <a:lstStyle/>
          <a:p>
            <a:r>
              <a:rPr lang="en-IN" b="1" u="sng" spc="600" dirty="0">
                <a:solidFill>
                  <a:srgbClr val="FF0000"/>
                </a:solidFill>
                <a:effectLst>
                  <a:outerShdw blurRad="38100" dist="38100" dir="2700000" algn="tl">
                    <a:srgbClr val="000000">
                      <a:alpha val="43137"/>
                    </a:srgbClr>
                  </a:outerShdw>
                </a:effectLst>
              </a:rPr>
              <a:t>Buddhist and </a:t>
            </a:r>
            <a:r>
              <a:rPr lang="en-IN" b="1" u="sng" spc="600" dirty="0" err="1">
                <a:solidFill>
                  <a:srgbClr val="FF0000"/>
                </a:solidFill>
                <a:effectLst>
                  <a:outerShdw blurRad="38100" dist="38100" dir="2700000" algn="tl">
                    <a:srgbClr val="000000">
                      <a:alpha val="43137"/>
                    </a:srgbClr>
                  </a:outerShdw>
                </a:effectLst>
              </a:rPr>
              <a:t>Jaina</a:t>
            </a:r>
            <a:r>
              <a:rPr lang="en-IN" b="1" u="sng" spc="600" dirty="0">
                <a:solidFill>
                  <a:srgbClr val="FF0000"/>
                </a:solidFill>
                <a:effectLst>
                  <a:outerShdw blurRad="38100" dist="38100" dir="2700000" algn="tl">
                    <a:srgbClr val="000000">
                      <a:alpha val="43137"/>
                    </a:srgbClr>
                  </a:outerShdw>
                </a:effectLst>
              </a:rPr>
              <a:t> Literature</a:t>
            </a:r>
          </a:p>
        </p:txBody>
      </p:sp>
      <p:sp>
        <p:nvSpPr>
          <p:cNvPr id="3" name="Subtitle 2">
            <a:extLst>
              <a:ext uri="{FF2B5EF4-FFF2-40B4-BE49-F238E27FC236}">
                <a16:creationId xmlns:a16="http://schemas.microsoft.com/office/drawing/2014/main" id="{83AD57D8-07E1-1C1E-2768-7AAF662FE905}"/>
              </a:ext>
            </a:extLst>
          </p:cNvPr>
          <p:cNvSpPr>
            <a:spLocks noGrp="1"/>
          </p:cNvSpPr>
          <p:nvPr>
            <p:ph type="subTitle" idx="1"/>
          </p:nvPr>
        </p:nvSpPr>
        <p:spPr>
          <a:xfrm>
            <a:off x="0" y="902678"/>
            <a:ext cx="8440617" cy="5955322"/>
          </a:xfrm>
          <a:solidFill>
            <a:schemeClr val="accent4">
              <a:lumMod val="40000"/>
              <a:lumOff val="60000"/>
            </a:schemeClr>
          </a:solidFill>
        </p:spPr>
        <p:txBody>
          <a:bodyPr>
            <a:normAutofit fontScale="85000" lnSpcReduction="10000"/>
          </a:bodyPr>
          <a:lstStyle/>
          <a:p>
            <a:pPr algn="just"/>
            <a:r>
              <a:rPr lang="en-US" dirty="0"/>
              <a:t>Among the non-Brahmanical and non-Sanskritic sources of early India, Buddhist and Jain literature constitute an important category. Said to have been composed after the death of the Buddha, the Pali texts </a:t>
            </a:r>
            <a:r>
              <a:rPr lang="en-US" dirty="0" err="1"/>
              <a:t>Tripitakas</a:t>
            </a:r>
            <a:r>
              <a:rPr lang="en-US" dirty="0"/>
              <a:t> or the ‘Three Baskets’ tell us about the state of affairs in India at the time of the Buddha and sixteen </a:t>
            </a:r>
            <a:r>
              <a:rPr lang="en-US" dirty="0" err="1"/>
              <a:t>Mahajanapadas.Tripitakas</a:t>
            </a:r>
            <a:r>
              <a:rPr lang="en-US" dirty="0"/>
              <a:t> is the common name which is given to the Buddhist canonical literature and their commentaries in Pali language. The </a:t>
            </a:r>
            <a:r>
              <a:rPr lang="en-US" dirty="0" err="1"/>
              <a:t>Tripitikas</a:t>
            </a:r>
            <a:r>
              <a:rPr lang="en-US" dirty="0"/>
              <a:t> are in Pali, Chinese and Tibetan versions. They consist of three books — the Sutta, Vinaya and </a:t>
            </a:r>
            <a:r>
              <a:rPr lang="en-US" dirty="0" err="1"/>
              <a:t>Abhidhamma</a:t>
            </a:r>
            <a:r>
              <a:rPr lang="en-US" dirty="0"/>
              <a:t>. The Sutta </a:t>
            </a:r>
            <a:r>
              <a:rPr lang="en-US" dirty="0" err="1"/>
              <a:t>Pitaka</a:t>
            </a:r>
            <a:r>
              <a:rPr lang="en-US" dirty="0"/>
              <a:t> contains the discourses of the Buddha on various doctrinal issues in stories, poems and dialogue form. The Vinaya is about the 227 rules and regulations for monks and nuns of the Sangha. It includes explanations about the founding of each rule by the Buddha. It contains information about the Buddha’s life, events and the story of Buddhism down to the first schism. It was written in 386 BCE. The </a:t>
            </a:r>
            <a:r>
              <a:rPr lang="en-US" dirty="0" err="1"/>
              <a:t>Abhidhamma</a:t>
            </a:r>
            <a:r>
              <a:rPr lang="en-US" dirty="0"/>
              <a:t> </a:t>
            </a:r>
            <a:r>
              <a:rPr lang="en-US" dirty="0" err="1"/>
              <a:t>Pitaka</a:t>
            </a:r>
            <a:r>
              <a:rPr lang="en-US" dirty="0"/>
              <a:t> (literally ‘higher Dhamma’) contains matter related to Buddhist philosophy in accordance with the Theravada school and contains lists, summaries and questions and answers. The Sutta </a:t>
            </a:r>
            <a:r>
              <a:rPr lang="en-US" dirty="0" err="1"/>
              <a:t>Pitaka</a:t>
            </a:r>
            <a:r>
              <a:rPr lang="en-US" dirty="0"/>
              <a:t> contains five </a:t>
            </a:r>
            <a:r>
              <a:rPr lang="en-US" dirty="0" err="1"/>
              <a:t>Nikayas</a:t>
            </a:r>
            <a:r>
              <a:rPr lang="en-US" dirty="0"/>
              <a:t> of which </a:t>
            </a:r>
            <a:r>
              <a:rPr lang="en-US" dirty="0" err="1"/>
              <a:t>Khuddaka</a:t>
            </a:r>
            <a:r>
              <a:rPr lang="en-US" dirty="0"/>
              <a:t> </a:t>
            </a:r>
            <a:r>
              <a:rPr lang="en-US" dirty="0" err="1"/>
              <a:t>Nikaya</a:t>
            </a:r>
            <a:r>
              <a:rPr lang="en-US" dirty="0"/>
              <a:t> is a collection of discourses. It contains </a:t>
            </a:r>
            <a:r>
              <a:rPr lang="en-US" dirty="0" err="1"/>
              <a:t>Theragatha</a:t>
            </a:r>
            <a:r>
              <a:rPr lang="en-US" dirty="0"/>
              <a:t>, </a:t>
            </a:r>
            <a:r>
              <a:rPr lang="en-US" dirty="0" err="1"/>
              <a:t>Therigatha</a:t>
            </a:r>
            <a:r>
              <a:rPr lang="en-US" dirty="0"/>
              <a:t> and Jatakas which are important sources for the historian. The Jatakas contain stories about the former births of the Buddha in the form of a deva, man, animal, fairy, spirit or a mythological character. Many stories and motifs were borrowed from </a:t>
            </a:r>
            <a:r>
              <a:rPr lang="en-US" dirty="0" err="1"/>
              <a:t>preBuddhist</a:t>
            </a:r>
            <a:r>
              <a:rPr lang="en-US" dirty="0"/>
              <a:t> and non-Buddhist oral vernacular traditions. Due to their popularity they were transformed into sculptural bas-reliefs at </a:t>
            </a:r>
            <a:r>
              <a:rPr lang="en-US" dirty="0" err="1"/>
              <a:t>Bharhut</a:t>
            </a:r>
            <a:r>
              <a:rPr lang="en-US" dirty="0"/>
              <a:t>, Sanchi, </a:t>
            </a:r>
            <a:r>
              <a:rPr lang="en-US" dirty="0" err="1"/>
              <a:t>Nagarjunakonda</a:t>
            </a:r>
            <a:r>
              <a:rPr lang="en-US" dirty="0"/>
              <a:t> and Amaravati. They are important as they provide a glimpse into the history of Buddhism and popular Buddhism</a:t>
            </a:r>
            <a:endParaRPr lang="en-IN" dirty="0"/>
          </a:p>
        </p:txBody>
      </p:sp>
      <p:pic>
        <p:nvPicPr>
          <p:cNvPr id="5" name="Picture 4" descr="Map&#10;&#10;Description automatically generated">
            <a:extLst>
              <a:ext uri="{FF2B5EF4-FFF2-40B4-BE49-F238E27FC236}">
                <a16:creationId xmlns:a16="http://schemas.microsoft.com/office/drawing/2014/main" id="{88DB117F-824E-E251-53E3-B43C0521DD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0617" y="902677"/>
            <a:ext cx="3751383" cy="5871101"/>
          </a:xfrm>
          <a:prstGeom prst="rect">
            <a:avLst/>
          </a:prstGeom>
        </p:spPr>
      </p:pic>
    </p:spTree>
    <p:extLst>
      <p:ext uri="{BB962C8B-B14F-4D97-AF65-F5344CB8AC3E}">
        <p14:creationId xmlns:p14="http://schemas.microsoft.com/office/powerpoint/2010/main" val="1816224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66916-2060-764C-1845-13F5BBCF20D2}"/>
              </a:ext>
            </a:extLst>
          </p:cNvPr>
          <p:cNvSpPr>
            <a:spLocks noGrp="1"/>
          </p:cNvSpPr>
          <p:nvPr>
            <p:ph type="ctrTitle"/>
          </p:nvPr>
        </p:nvSpPr>
        <p:spPr>
          <a:xfrm>
            <a:off x="0" y="386862"/>
            <a:ext cx="11781692" cy="2356338"/>
          </a:xfrm>
        </p:spPr>
        <p:txBody>
          <a:bodyPr>
            <a:noAutofit/>
          </a:bodyPr>
          <a:lstStyle/>
          <a:p>
            <a:r>
              <a:rPr lang="en-US" sz="5400" b="1" u="sng" spc="600" dirty="0">
                <a:solidFill>
                  <a:srgbClr val="FF0000"/>
                </a:solidFill>
              </a:rPr>
              <a:t>T h e r a g a t h a</a:t>
            </a:r>
            <a:br>
              <a:rPr lang="en-US" sz="2400" b="1" dirty="0"/>
            </a:br>
            <a:r>
              <a:rPr lang="en-US" sz="2400" b="1" dirty="0">
                <a:solidFill>
                  <a:schemeClr val="tx1">
                    <a:lumMod val="95000"/>
                    <a:lumOff val="5000"/>
                  </a:schemeClr>
                </a:solidFill>
                <a:latin typeface="+mn-lt"/>
              </a:rPr>
              <a:t> </a:t>
            </a:r>
            <a:r>
              <a:rPr lang="en-US" sz="2400" b="1" dirty="0">
                <a:solidFill>
                  <a:srgbClr val="FF0000"/>
                </a:solidFill>
                <a:latin typeface="+mn-lt"/>
              </a:rPr>
              <a:t>(Verses of Elder Monks) and </a:t>
            </a:r>
            <a:r>
              <a:rPr lang="en-US" sz="2400" b="1" dirty="0" err="1">
                <a:solidFill>
                  <a:srgbClr val="FF0000"/>
                </a:solidFill>
                <a:latin typeface="+mn-lt"/>
              </a:rPr>
              <a:t>Therigatha</a:t>
            </a:r>
            <a:r>
              <a:rPr lang="en-US" sz="2400" b="1" dirty="0">
                <a:solidFill>
                  <a:srgbClr val="FF0000"/>
                </a:solidFill>
                <a:latin typeface="+mn-lt"/>
              </a:rPr>
              <a:t> (Verses of the Elder Nuns) are a collection of poems with verses which were narrated by the early members of the Buddhist Sangha. </a:t>
            </a:r>
            <a:r>
              <a:rPr lang="en-US" sz="2400" b="1" dirty="0" err="1">
                <a:solidFill>
                  <a:srgbClr val="FF0000"/>
                </a:solidFill>
                <a:latin typeface="+mn-lt"/>
              </a:rPr>
              <a:t>Therigatha</a:t>
            </a:r>
            <a:r>
              <a:rPr lang="en-US" sz="2400" b="1" dirty="0">
                <a:solidFill>
                  <a:srgbClr val="FF0000"/>
                </a:solidFill>
                <a:latin typeface="+mn-lt"/>
              </a:rPr>
              <a:t> is the first surviving poetry supposed to have been composed by women in India. Hence, it is important for not only Buddhism but also gender studies. The </a:t>
            </a:r>
            <a:r>
              <a:rPr lang="en-US" sz="2400" b="1" dirty="0" err="1">
                <a:solidFill>
                  <a:srgbClr val="FF0000"/>
                </a:solidFill>
                <a:latin typeface="+mn-lt"/>
              </a:rPr>
              <a:t>gathas</a:t>
            </a:r>
            <a:r>
              <a:rPr lang="en-US" sz="2400" b="1" dirty="0">
                <a:solidFill>
                  <a:srgbClr val="FF0000"/>
                </a:solidFill>
                <a:latin typeface="+mn-lt"/>
              </a:rPr>
              <a:t> of the </a:t>
            </a:r>
            <a:r>
              <a:rPr lang="en-US" sz="2400" b="1" dirty="0" err="1">
                <a:solidFill>
                  <a:srgbClr val="FF0000"/>
                </a:solidFill>
                <a:latin typeface="+mn-lt"/>
              </a:rPr>
              <a:t>Therigatha</a:t>
            </a:r>
            <a:r>
              <a:rPr lang="en-US" sz="2400" b="1" dirty="0">
                <a:solidFill>
                  <a:srgbClr val="FF0000"/>
                </a:solidFill>
                <a:latin typeface="+mn-lt"/>
              </a:rPr>
              <a:t> strongly support the view that women are equal to men in terms of spiritual attainment.</a:t>
            </a:r>
            <a:endParaRPr lang="en-IN" sz="2400" b="1" dirty="0">
              <a:solidFill>
                <a:srgbClr val="FF0000"/>
              </a:solidFill>
              <a:latin typeface="+mn-lt"/>
            </a:endParaRPr>
          </a:p>
        </p:txBody>
      </p:sp>
      <p:sp>
        <p:nvSpPr>
          <p:cNvPr id="3" name="Subtitle 2">
            <a:extLst>
              <a:ext uri="{FF2B5EF4-FFF2-40B4-BE49-F238E27FC236}">
                <a16:creationId xmlns:a16="http://schemas.microsoft.com/office/drawing/2014/main" id="{C70090E8-0902-2800-5486-A8E8E46E2C02}"/>
              </a:ext>
            </a:extLst>
          </p:cNvPr>
          <p:cNvSpPr>
            <a:spLocks noGrp="1"/>
          </p:cNvSpPr>
          <p:nvPr>
            <p:ph type="subTitle" idx="1"/>
          </p:nvPr>
        </p:nvSpPr>
        <p:spPr>
          <a:xfrm>
            <a:off x="0" y="2637693"/>
            <a:ext cx="12192000" cy="4630616"/>
          </a:xfrm>
        </p:spPr>
        <p:txBody>
          <a:bodyPr>
            <a:normAutofit lnSpcReduction="10000"/>
          </a:bodyPr>
          <a:lstStyle/>
          <a:p>
            <a:pPr algn="just"/>
            <a:r>
              <a:rPr lang="en-US" dirty="0" err="1">
                <a:solidFill>
                  <a:srgbClr val="7030A0"/>
                </a:solidFill>
              </a:rPr>
              <a:t>Jaina</a:t>
            </a:r>
            <a:r>
              <a:rPr lang="en-US" dirty="0">
                <a:solidFill>
                  <a:srgbClr val="7030A0"/>
                </a:solidFill>
              </a:rPr>
              <a:t> literature constitutes another important category of texts which are in a form of Prakrit called </a:t>
            </a:r>
            <a:r>
              <a:rPr lang="en-US" dirty="0" err="1">
                <a:solidFill>
                  <a:srgbClr val="7030A0"/>
                </a:solidFill>
              </a:rPr>
              <a:t>Ardha</a:t>
            </a:r>
            <a:r>
              <a:rPr lang="en-US" dirty="0">
                <a:solidFill>
                  <a:srgbClr val="7030A0"/>
                </a:solidFill>
              </a:rPr>
              <a:t> </a:t>
            </a:r>
            <a:r>
              <a:rPr lang="en-US" dirty="0" err="1">
                <a:solidFill>
                  <a:srgbClr val="7030A0"/>
                </a:solidFill>
              </a:rPr>
              <a:t>Magadhi</a:t>
            </a:r>
            <a:r>
              <a:rPr lang="en-US" dirty="0">
                <a:solidFill>
                  <a:srgbClr val="7030A0"/>
                </a:solidFill>
              </a:rPr>
              <a:t>. The literature of the </a:t>
            </a:r>
            <a:r>
              <a:rPr lang="en-US" dirty="0" err="1">
                <a:solidFill>
                  <a:srgbClr val="7030A0"/>
                </a:solidFill>
              </a:rPr>
              <a:t>Digambaras</a:t>
            </a:r>
            <a:r>
              <a:rPr lang="en-US" dirty="0">
                <a:solidFill>
                  <a:srgbClr val="7030A0"/>
                </a:solidFill>
              </a:rPr>
              <a:t> is in </a:t>
            </a:r>
            <a:r>
              <a:rPr lang="en-US" dirty="0" err="1">
                <a:solidFill>
                  <a:srgbClr val="7030A0"/>
                </a:solidFill>
              </a:rPr>
              <a:t>Jaina</a:t>
            </a:r>
            <a:r>
              <a:rPr lang="en-US" dirty="0">
                <a:solidFill>
                  <a:srgbClr val="7030A0"/>
                </a:solidFill>
              </a:rPr>
              <a:t> </a:t>
            </a:r>
            <a:r>
              <a:rPr lang="en-US" dirty="0" err="1">
                <a:solidFill>
                  <a:srgbClr val="7030A0"/>
                </a:solidFill>
              </a:rPr>
              <a:t>Sauraseni</a:t>
            </a:r>
            <a:r>
              <a:rPr lang="en-US" dirty="0">
                <a:solidFill>
                  <a:srgbClr val="7030A0"/>
                </a:solidFill>
              </a:rPr>
              <a:t> while </a:t>
            </a:r>
            <a:r>
              <a:rPr lang="en-US" dirty="0" err="1">
                <a:solidFill>
                  <a:srgbClr val="7030A0"/>
                </a:solidFill>
              </a:rPr>
              <a:t>Shvetambara</a:t>
            </a:r>
            <a:r>
              <a:rPr lang="en-US" dirty="0">
                <a:solidFill>
                  <a:srgbClr val="7030A0"/>
                </a:solidFill>
              </a:rPr>
              <a:t> literature is in two dialects of </a:t>
            </a:r>
            <a:r>
              <a:rPr lang="en-US" dirty="0" err="1">
                <a:solidFill>
                  <a:srgbClr val="7030A0"/>
                </a:solidFill>
              </a:rPr>
              <a:t>Ardha</a:t>
            </a:r>
            <a:r>
              <a:rPr lang="en-US" dirty="0">
                <a:solidFill>
                  <a:srgbClr val="7030A0"/>
                </a:solidFill>
              </a:rPr>
              <a:t> </a:t>
            </a:r>
            <a:r>
              <a:rPr lang="en-US" dirty="0" err="1">
                <a:solidFill>
                  <a:srgbClr val="7030A0"/>
                </a:solidFill>
              </a:rPr>
              <a:t>Magadhi</a:t>
            </a:r>
            <a:r>
              <a:rPr lang="en-US" dirty="0">
                <a:solidFill>
                  <a:srgbClr val="7030A0"/>
                </a:solidFill>
              </a:rPr>
              <a:t>. Mahavira’s teachings to his disciples were first compiled in 14 </a:t>
            </a:r>
            <a:r>
              <a:rPr lang="en-US" dirty="0" err="1">
                <a:solidFill>
                  <a:srgbClr val="7030A0"/>
                </a:solidFill>
              </a:rPr>
              <a:t>Purvas</a:t>
            </a:r>
            <a:r>
              <a:rPr lang="en-US" dirty="0">
                <a:solidFill>
                  <a:srgbClr val="7030A0"/>
                </a:solidFill>
              </a:rPr>
              <a:t>. In the fourth century BCE </a:t>
            </a:r>
            <a:r>
              <a:rPr lang="en-US" dirty="0" err="1">
                <a:solidFill>
                  <a:srgbClr val="7030A0"/>
                </a:solidFill>
              </a:rPr>
              <a:t>Sthulabhadra</a:t>
            </a:r>
            <a:r>
              <a:rPr lang="en-US" dirty="0">
                <a:solidFill>
                  <a:srgbClr val="7030A0"/>
                </a:solidFill>
              </a:rPr>
              <a:t> convened a great council at Pataliputra and reconstructed the </a:t>
            </a:r>
            <a:r>
              <a:rPr lang="en-US" dirty="0" err="1">
                <a:solidFill>
                  <a:srgbClr val="7030A0"/>
                </a:solidFill>
              </a:rPr>
              <a:t>Jaina</a:t>
            </a:r>
            <a:r>
              <a:rPr lang="en-US" dirty="0">
                <a:solidFill>
                  <a:srgbClr val="7030A0"/>
                </a:solidFill>
              </a:rPr>
              <a:t> canon in 12 Angas. Later in the fifth century CE at a council at </a:t>
            </a:r>
            <a:r>
              <a:rPr lang="en-US" dirty="0" err="1">
                <a:solidFill>
                  <a:srgbClr val="7030A0"/>
                </a:solidFill>
              </a:rPr>
              <a:t>Valabhi</a:t>
            </a:r>
            <a:r>
              <a:rPr lang="en-US" dirty="0">
                <a:solidFill>
                  <a:srgbClr val="7030A0"/>
                </a:solidFill>
              </a:rPr>
              <a:t>, the existing texts were formalized and presented in written form. The scriptures accepted by the </a:t>
            </a:r>
            <a:r>
              <a:rPr lang="en-US" dirty="0" err="1">
                <a:solidFill>
                  <a:srgbClr val="7030A0"/>
                </a:solidFill>
              </a:rPr>
              <a:t>Shvetambaras</a:t>
            </a:r>
            <a:r>
              <a:rPr lang="en-US" dirty="0">
                <a:solidFill>
                  <a:srgbClr val="7030A0"/>
                </a:solidFill>
              </a:rPr>
              <a:t> are- 12 Angas, 12 </a:t>
            </a:r>
            <a:r>
              <a:rPr lang="en-US" dirty="0" err="1">
                <a:solidFill>
                  <a:srgbClr val="7030A0"/>
                </a:solidFill>
              </a:rPr>
              <a:t>Upangas</a:t>
            </a:r>
            <a:r>
              <a:rPr lang="en-US" dirty="0">
                <a:solidFill>
                  <a:srgbClr val="7030A0"/>
                </a:solidFill>
              </a:rPr>
              <a:t>, 10 </a:t>
            </a:r>
            <a:r>
              <a:rPr lang="en-US" dirty="0" err="1">
                <a:solidFill>
                  <a:srgbClr val="7030A0"/>
                </a:solidFill>
              </a:rPr>
              <a:t>Prakirnas</a:t>
            </a:r>
            <a:r>
              <a:rPr lang="en-US" dirty="0">
                <a:solidFill>
                  <a:srgbClr val="7030A0"/>
                </a:solidFill>
              </a:rPr>
              <a:t>, 6 </a:t>
            </a:r>
            <a:r>
              <a:rPr lang="en-US" dirty="0" err="1">
                <a:solidFill>
                  <a:srgbClr val="7030A0"/>
                </a:solidFill>
              </a:rPr>
              <a:t>Chedasutras</a:t>
            </a:r>
            <a:r>
              <a:rPr lang="en-US" dirty="0">
                <a:solidFill>
                  <a:srgbClr val="7030A0"/>
                </a:solidFill>
              </a:rPr>
              <a:t>, 2 Sutras, 4 </a:t>
            </a:r>
            <a:r>
              <a:rPr lang="en-US" dirty="0" err="1">
                <a:solidFill>
                  <a:srgbClr val="7030A0"/>
                </a:solidFill>
              </a:rPr>
              <a:t>Mulasutras</a:t>
            </a:r>
            <a:r>
              <a:rPr lang="en-US" dirty="0">
                <a:solidFill>
                  <a:srgbClr val="7030A0"/>
                </a:solidFill>
              </a:rPr>
              <a:t>. These texts deal with code of conduct, various legends, </a:t>
            </a:r>
            <a:r>
              <a:rPr lang="en-US" dirty="0" err="1">
                <a:solidFill>
                  <a:srgbClr val="7030A0"/>
                </a:solidFill>
              </a:rPr>
              <a:t>Jaina</a:t>
            </a:r>
            <a:r>
              <a:rPr lang="en-US" dirty="0">
                <a:solidFill>
                  <a:srgbClr val="7030A0"/>
                </a:solidFill>
              </a:rPr>
              <a:t> doctrines and metaphysics. The </a:t>
            </a:r>
            <a:r>
              <a:rPr lang="en-US" dirty="0" err="1">
                <a:solidFill>
                  <a:srgbClr val="7030A0"/>
                </a:solidFill>
              </a:rPr>
              <a:t>Digambaras</a:t>
            </a:r>
            <a:r>
              <a:rPr lang="en-US" dirty="0">
                <a:solidFill>
                  <a:srgbClr val="7030A0"/>
                </a:solidFill>
              </a:rPr>
              <a:t> believe that most of the original </a:t>
            </a:r>
            <a:r>
              <a:rPr lang="en-US" dirty="0" err="1">
                <a:solidFill>
                  <a:srgbClr val="7030A0"/>
                </a:solidFill>
              </a:rPr>
              <a:t>Purvas</a:t>
            </a:r>
            <a:r>
              <a:rPr lang="en-US" dirty="0">
                <a:solidFill>
                  <a:srgbClr val="7030A0"/>
                </a:solidFill>
              </a:rPr>
              <a:t> are lost. Hence, the </a:t>
            </a:r>
            <a:r>
              <a:rPr lang="en-US" dirty="0" err="1">
                <a:solidFill>
                  <a:srgbClr val="7030A0"/>
                </a:solidFill>
              </a:rPr>
              <a:t>Digambaras</a:t>
            </a:r>
            <a:r>
              <a:rPr lang="en-US" dirty="0">
                <a:solidFill>
                  <a:srgbClr val="7030A0"/>
                </a:solidFill>
              </a:rPr>
              <a:t> do not accept the scriptures accepted by the </a:t>
            </a:r>
            <a:r>
              <a:rPr lang="en-US" dirty="0" err="1">
                <a:solidFill>
                  <a:srgbClr val="7030A0"/>
                </a:solidFill>
              </a:rPr>
              <a:t>Shvetambaras</a:t>
            </a:r>
            <a:r>
              <a:rPr lang="en-US" dirty="0">
                <a:solidFill>
                  <a:srgbClr val="7030A0"/>
                </a:solidFill>
              </a:rPr>
              <a:t>. The </a:t>
            </a:r>
            <a:r>
              <a:rPr lang="en-US" dirty="0" err="1">
                <a:solidFill>
                  <a:srgbClr val="7030A0"/>
                </a:solidFill>
              </a:rPr>
              <a:t>Digambaras</a:t>
            </a:r>
            <a:r>
              <a:rPr lang="en-US" dirty="0">
                <a:solidFill>
                  <a:srgbClr val="7030A0"/>
                </a:solidFill>
              </a:rPr>
              <a:t> use the scriptures written by great Acharyas but based on the original teachings of Mahavira for their religious practices. We can use the </a:t>
            </a:r>
            <a:r>
              <a:rPr lang="en-US" dirty="0" err="1">
                <a:solidFill>
                  <a:srgbClr val="7030A0"/>
                </a:solidFill>
              </a:rPr>
              <a:t>Jaina</a:t>
            </a:r>
            <a:r>
              <a:rPr lang="en-US" dirty="0">
                <a:solidFill>
                  <a:srgbClr val="7030A0"/>
                </a:solidFill>
              </a:rPr>
              <a:t> literature for information on history and doctrine of Jainism, doctrines of rival schools, the life stories of the saints and life of the monks in the sangha</a:t>
            </a:r>
            <a:endParaRPr lang="en-IN" dirty="0">
              <a:solidFill>
                <a:srgbClr val="7030A0"/>
              </a:solidFill>
            </a:endParaRPr>
          </a:p>
        </p:txBody>
      </p:sp>
    </p:spTree>
    <p:extLst>
      <p:ext uri="{BB962C8B-B14F-4D97-AF65-F5344CB8AC3E}">
        <p14:creationId xmlns:p14="http://schemas.microsoft.com/office/powerpoint/2010/main" val="1216729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AC06E-7A1C-4DBA-C924-C38E173ADD1D}"/>
              </a:ext>
            </a:extLst>
          </p:cNvPr>
          <p:cNvSpPr>
            <a:spLocks noGrp="1"/>
          </p:cNvSpPr>
          <p:nvPr>
            <p:ph type="ctrTitle"/>
          </p:nvPr>
        </p:nvSpPr>
        <p:spPr>
          <a:xfrm>
            <a:off x="0" y="0"/>
            <a:ext cx="12192000" cy="838200"/>
          </a:xfrm>
          <a:solidFill>
            <a:schemeClr val="accent2">
              <a:lumMod val="40000"/>
              <a:lumOff val="60000"/>
            </a:schemeClr>
          </a:solidFill>
        </p:spPr>
        <p:txBody>
          <a:bodyPr>
            <a:normAutofit fontScale="90000"/>
          </a:bodyPr>
          <a:lstStyle/>
          <a:p>
            <a:r>
              <a:rPr lang="en-IN" b="1" u="sng" kern="1800" dirty="0">
                <a:solidFill>
                  <a:srgbClr val="FF0000"/>
                </a:solidFill>
              </a:rPr>
              <a:t>Archaeology</a:t>
            </a:r>
          </a:p>
        </p:txBody>
      </p:sp>
      <p:sp>
        <p:nvSpPr>
          <p:cNvPr id="3" name="Subtitle 2">
            <a:extLst>
              <a:ext uri="{FF2B5EF4-FFF2-40B4-BE49-F238E27FC236}">
                <a16:creationId xmlns:a16="http://schemas.microsoft.com/office/drawing/2014/main" id="{6AE7702E-92AA-2821-27AF-A9835E1ACF2E}"/>
              </a:ext>
            </a:extLst>
          </p:cNvPr>
          <p:cNvSpPr>
            <a:spLocks noGrp="1"/>
          </p:cNvSpPr>
          <p:nvPr>
            <p:ph type="subTitle" idx="1"/>
          </p:nvPr>
        </p:nvSpPr>
        <p:spPr>
          <a:xfrm>
            <a:off x="-1" y="838201"/>
            <a:ext cx="12191999" cy="1459522"/>
          </a:xfrm>
        </p:spPr>
        <p:txBody>
          <a:bodyPr/>
          <a:lstStyle/>
          <a:p>
            <a:pPr algn="l"/>
            <a:r>
              <a:rPr lang="en-US" dirty="0"/>
              <a:t>Archaeology is a branch of knowledge that studies material culture to understand the past. It has a close relation to history. Sculptures, pottery remains, bone fragments, house remains, temple remnants, coins, seals, inscriptions, floral remains like charred grains, ancient pollen and spores etc. constitute material culture that forms the subject matter of archaeology.</a:t>
            </a:r>
            <a:endParaRPr lang="en-IN" dirty="0"/>
          </a:p>
        </p:txBody>
      </p:sp>
      <p:pic>
        <p:nvPicPr>
          <p:cNvPr id="7" name="Picture 6">
            <a:extLst>
              <a:ext uri="{FF2B5EF4-FFF2-40B4-BE49-F238E27FC236}">
                <a16:creationId xmlns:a16="http://schemas.microsoft.com/office/drawing/2014/main" id="{8888103A-B84A-D25C-CC2E-9F33496CB66D}"/>
              </a:ext>
            </a:extLst>
          </p:cNvPr>
          <p:cNvPicPr>
            <a:picLocks noChangeAspect="1"/>
          </p:cNvPicPr>
          <p:nvPr/>
        </p:nvPicPr>
        <p:blipFill rotWithShape="1">
          <a:blip r:embed="rId2"/>
          <a:srcRect l="39520" t="28205" r="30288" b="29060"/>
          <a:stretch/>
        </p:blipFill>
        <p:spPr>
          <a:xfrm>
            <a:off x="-4" y="2145323"/>
            <a:ext cx="5816053" cy="4630615"/>
          </a:xfrm>
          <a:prstGeom prst="rect">
            <a:avLst/>
          </a:prstGeom>
        </p:spPr>
      </p:pic>
      <p:sp>
        <p:nvSpPr>
          <p:cNvPr id="8" name="TextBox 7">
            <a:extLst>
              <a:ext uri="{FF2B5EF4-FFF2-40B4-BE49-F238E27FC236}">
                <a16:creationId xmlns:a16="http://schemas.microsoft.com/office/drawing/2014/main" id="{45C6D23A-18A2-1ACC-9C43-6E6BB1F46D31}"/>
              </a:ext>
            </a:extLst>
          </p:cNvPr>
          <p:cNvSpPr txBox="1"/>
          <p:nvPr/>
        </p:nvSpPr>
        <p:spPr>
          <a:xfrm>
            <a:off x="5816049" y="2145322"/>
            <a:ext cx="6375949" cy="4216539"/>
          </a:xfrm>
          <a:prstGeom prst="rect">
            <a:avLst/>
          </a:prstGeom>
          <a:noFill/>
        </p:spPr>
        <p:txBody>
          <a:bodyPr wrap="square" rtlCol="0">
            <a:spAutoFit/>
          </a:bodyPr>
          <a:lstStyle/>
          <a:p>
            <a:r>
              <a:rPr lang="en-US" sz="2400" dirty="0">
                <a:solidFill>
                  <a:srgbClr val="00B050"/>
                </a:solidFill>
              </a:rPr>
              <a:t>It is the archaeological evidence that has permitted us to study the prehistoric period. In India, even proto-historic period has been reconstructed on the basis of archaeology. However, we cannot limit the usefulness of archaeology to these periods alone; it is significant even for those periods which have written evidence, and which fall in the sphere of history proper. For example, the history of the Indo-Greeks has been reconstructed solely on </a:t>
            </a:r>
            <a:r>
              <a:rPr lang="en-US" sz="2800" dirty="0">
                <a:solidFill>
                  <a:srgbClr val="00B050"/>
                </a:solidFill>
              </a:rPr>
              <a:t>the basis of coins.</a:t>
            </a:r>
            <a:endParaRPr lang="en-IN" sz="2800" dirty="0">
              <a:solidFill>
                <a:srgbClr val="00B050"/>
              </a:solidFill>
            </a:endParaRPr>
          </a:p>
        </p:txBody>
      </p:sp>
    </p:spTree>
    <p:extLst>
      <p:ext uri="{BB962C8B-B14F-4D97-AF65-F5344CB8AC3E}">
        <p14:creationId xmlns:p14="http://schemas.microsoft.com/office/powerpoint/2010/main" val="3400243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997EA-3BC5-15BB-33D6-F6368DCCE706}"/>
              </a:ext>
            </a:extLst>
          </p:cNvPr>
          <p:cNvSpPr>
            <a:spLocks noGrp="1"/>
          </p:cNvSpPr>
          <p:nvPr>
            <p:ph type="ctrTitle"/>
          </p:nvPr>
        </p:nvSpPr>
        <p:spPr>
          <a:xfrm>
            <a:off x="1348154" y="0"/>
            <a:ext cx="12192000" cy="879231"/>
          </a:xfrm>
        </p:spPr>
        <p:txBody>
          <a:bodyPr>
            <a:normAutofit fontScale="90000"/>
          </a:bodyPr>
          <a:lstStyle/>
          <a:p>
            <a:r>
              <a:rPr lang="en-IN" sz="6700" b="1" i="1" u="sng" dirty="0">
                <a:effectLst>
                  <a:outerShdw blurRad="38100" dist="38100" dir="2700000" algn="tl">
                    <a:srgbClr val="000000">
                      <a:alpha val="43137"/>
                    </a:srgbClr>
                  </a:outerShdw>
                </a:effectLst>
              </a:rPr>
              <a:t>Coins</a:t>
            </a:r>
            <a:endParaRPr lang="en-IN" b="1" i="1" u="sng"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A42C7C83-68B6-8093-7456-F835FBEC3613}"/>
              </a:ext>
            </a:extLst>
          </p:cNvPr>
          <p:cNvSpPr>
            <a:spLocks noGrp="1"/>
          </p:cNvSpPr>
          <p:nvPr>
            <p:ph type="subTitle" idx="1"/>
          </p:nvPr>
        </p:nvSpPr>
        <p:spPr>
          <a:xfrm>
            <a:off x="5474677" y="1019907"/>
            <a:ext cx="6576646" cy="5978769"/>
          </a:xfrm>
        </p:spPr>
        <p:txBody>
          <a:bodyPr>
            <a:normAutofit lnSpcReduction="10000"/>
          </a:bodyPr>
          <a:lstStyle/>
          <a:p>
            <a:pPr algn="just"/>
            <a:r>
              <a:rPr lang="en-US" dirty="0"/>
              <a:t>Coins have been found either in excavations as archaeological finds or as hoards. The study of coins is called Numismatics. Coinage is metal currency and has a definite shape, size and weight standard. It also bears the stamp of the issuing authority. The side of the coin which carries the message is called obverse and the opposite side is reverse. The ‘Second Urbanization’ in the early Indian history is the first instance where we find literary and archaeological evidence of coinage. This was the time of the emergence of States, growth of towns and cities, and spread of agriculture and trade. Coins in early India were made of copper, silver, gold and lead. Coin </a:t>
            </a:r>
            <a:r>
              <a:rPr lang="en-US" dirty="0" err="1"/>
              <a:t>moulds</a:t>
            </a:r>
            <a:r>
              <a:rPr lang="en-US" dirty="0"/>
              <a:t> made of burnt clay, dating to the </a:t>
            </a:r>
            <a:r>
              <a:rPr lang="en-US" dirty="0" err="1"/>
              <a:t>Kushana</a:t>
            </a:r>
            <a:r>
              <a:rPr lang="en-US" dirty="0"/>
              <a:t> period (first three centuries of the Common Era), have been found in hundreds. They point to the increased commerce during this time</a:t>
            </a:r>
            <a:endParaRPr lang="en-IN" dirty="0"/>
          </a:p>
        </p:txBody>
      </p:sp>
      <p:pic>
        <p:nvPicPr>
          <p:cNvPr id="5" name="Picture 4">
            <a:extLst>
              <a:ext uri="{FF2B5EF4-FFF2-40B4-BE49-F238E27FC236}">
                <a16:creationId xmlns:a16="http://schemas.microsoft.com/office/drawing/2014/main" id="{3C77C243-B6CB-1441-895C-C6D4A93D6C88}"/>
              </a:ext>
            </a:extLst>
          </p:cNvPr>
          <p:cNvPicPr>
            <a:picLocks noChangeAspect="1"/>
          </p:cNvPicPr>
          <p:nvPr/>
        </p:nvPicPr>
        <p:blipFill rotWithShape="1">
          <a:blip r:embed="rId2"/>
          <a:srcRect l="28173" t="35043" r="39230" b="28036"/>
          <a:stretch/>
        </p:blipFill>
        <p:spPr>
          <a:xfrm>
            <a:off x="-1" y="0"/>
            <a:ext cx="5474678" cy="6717323"/>
          </a:xfrm>
          <a:prstGeom prst="rect">
            <a:avLst/>
          </a:prstGeom>
        </p:spPr>
      </p:pic>
    </p:spTree>
    <p:extLst>
      <p:ext uri="{BB962C8B-B14F-4D97-AF65-F5344CB8AC3E}">
        <p14:creationId xmlns:p14="http://schemas.microsoft.com/office/powerpoint/2010/main" val="564819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465BD-0F10-7D04-4376-61DFEB8FE9BA}"/>
              </a:ext>
            </a:extLst>
          </p:cNvPr>
          <p:cNvSpPr>
            <a:spLocks noGrp="1"/>
          </p:cNvSpPr>
          <p:nvPr>
            <p:ph type="ctrTitle"/>
          </p:nvPr>
        </p:nvSpPr>
        <p:spPr>
          <a:xfrm>
            <a:off x="1" y="0"/>
            <a:ext cx="7221414" cy="6858000"/>
          </a:xfrm>
          <a:solidFill>
            <a:schemeClr val="accent4">
              <a:lumMod val="20000"/>
              <a:lumOff val="80000"/>
            </a:schemeClr>
          </a:solidFill>
        </p:spPr>
        <p:txBody>
          <a:bodyPr>
            <a:noAutofit/>
          </a:bodyPr>
          <a:lstStyle/>
          <a:p>
            <a:pPr algn="l"/>
            <a:r>
              <a:rPr lang="en-US" sz="2800" dirty="0"/>
              <a:t>Post-Maurya coins were made of lead, potin, copper, bronze, silver and gold. They were issued in large numbers, pointing to increased volume of trade during this period. The Guptas also issued a number of gold coins. Known as </a:t>
            </a:r>
            <a:r>
              <a:rPr lang="en-US" sz="2800" dirty="0" err="1"/>
              <a:t>dinaras</a:t>
            </a:r>
            <a:r>
              <a:rPr lang="en-US" sz="2800" dirty="0"/>
              <a:t>, they were well executed die-struck coins. The obverse depicts the reigning king in various poses. Coins of </a:t>
            </a:r>
            <a:r>
              <a:rPr lang="en-US" sz="2800" dirty="0" err="1"/>
              <a:t>Samudragupta</a:t>
            </a:r>
            <a:r>
              <a:rPr lang="en-US" sz="2800" dirty="0"/>
              <a:t> and </a:t>
            </a:r>
            <a:r>
              <a:rPr lang="en-US" sz="2800" dirty="0" err="1"/>
              <a:t>Kumaragupta</a:t>
            </a:r>
            <a:r>
              <a:rPr lang="en-US" sz="2800" dirty="0"/>
              <a:t> I show them playing the vina. In the post-Gupta period the gold coins declined in number and purity. This became the basis of the highly contested feudalism theory of R. S. Sharma who believed that debasement of coinage and increased use of cowries point to decline of trade and commerce in this period. This, of course, has its critics.</a:t>
            </a:r>
            <a:endParaRPr lang="en-IN" sz="2800" dirty="0"/>
          </a:p>
        </p:txBody>
      </p:sp>
      <p:sp>
        <p:nvSpPr>
          <p:cNvPr id="3" name="Subtitle 2">
            <a:extLst>
              <a:ext uri="{FF2B5EF4-FFF2-40B4-BE49-F238E27FC236}">
                <a16:creationId xmlns:a16="http://schemas.microsoft.com/office/drawing/2014/main" id="{B0455B50-3A50-B125-90BF-736F5EA289BC}"/>
              </a:ext>
            </a:extLst>
          </p:cNvPr>
          <p:cNvSpPr>
            <a:spLocks noGrp="1"/>
          </p:cNvSpPr>
          <p:nvPr>
            <p:ph type="subTitle" idx="1"/>
          </p:nvPr>
        </p:nvSpPr>
        <p:spPr>
          <a:xfrm>
            <a:off x="7221415" y="0"/>
            <a:ext cx="4970585" cy="6858000"/>
          </a:xfrm>
          <a:solidFill>
            <a:schemeClr val="accent6">
              <a:lumMod val="60000"/>
              <a:lumOff val="40000"/>
            </a:schemeClr>
          </a:solidFill>
        </p:spPr>
        <p:txBody>
          <a:bodyPr/>
          <a:lstStyle/>
          <a:p>
            <a:endParaRPr lang="en-US" dirty="0"/>
          </a:p>
          <a:p>
            <a:endParaRPr lang="en-US" dirty="0"/>
          </a:p>
          <a:p>
            <a:pPr algn="just"/>
            <a:r>
              <a:rPr lang="en-US" dirty="0"/>
              <a:t>Most of the coins belonging to major dynasties have been catalogued and published. The earliest coins in the subcontinent are Punch Marked Coins. These are mostly of silver and sometimes of copper. With the expansion of </a:t>
            </a:r>
            <a:r>
              <a:rPr lang="en-US" dirty="0" err="1"/>
              <a:t>Magadhan</a:t>
            </a:r>
            <a:r>
              <a:rPr lang="en-US" dirty="0"/>
              <a:t> empire, the </a:t>
            </a:r>
            <a:r>
              <a:rPr lang="en-US" dirty="0" err="1"/>
              <a:t>Magadhan</a:t>
            </a:r>
            <a:r>
              <a:rPr lang="en-US" dirty="0"/>
              <a:t> type of Punch marked coins replaced those which were issued by other states. Though the earliest coins carried only symbols, the later ones had figures of king, divinities and also mention their dates and names. For example, Western </a:t>
            </a:r>
            <a:r>
              <a:rPr lang="en-US" dirty="0" err="1"/>
              <a:t>Kshatrapa</a:t>
            </a:r>
            <a:r>
              <a:rPr lang="en-US" dirty="0"/>
              <a:t> coins give dates in </a:t>
            </a:r>
            <a:r>
              <a:rPr lang="en-US" dirty="0" err="1"/>
              <a:t>Shaka</a:t>
            </a:r>
            <a:r>
              <a:rPr lang="en-US" dirty="0"/>
              <a:t> era.</a:t>
            </a:r>
            <a:endParaRPr lang="en-IN" dirty="0"/>
          </a:p>
        </p:txBody>
      </p:sp>
    </p:spTree>
    <p:extLst>
      <p:ext uri="{BB962C8B-B14F-4D97-AF65-F5344CB8AC3E}">
        <p14:creationId xmlns:p14="http://schemas.microsoft.com/office/powerpoint/2010/main" val="2456775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A29B1-9D08-4A1F-6C88-1DB4315A8B11}"/>
              </a:ext>
            </a:extLst>
          </p:cNvPr>
          <p:cNvSpPr>
            <a:spLocks noGrp="1"/>
          </p:cNvSpPr>
          <p:nvPr>
            <p:ph type="title"/>
          </p:nvPr>
        </p:nvSpPr>
        <p:spPr>
          <a:xfrm>
            <a:off x="0" y="0"/>
            <a:ext cx="12192000" cy="1312985"/>
          </a:xfrm>
          <a:solidFill>
            <a:schemeClr val="accent6">
              <a:lumMod val="20000"/>
              <a:lumOff val="80000"/>
            </a:schemeClr>
          </a:solidFill>
        </p:spPr>
        <p:txBody>
          <a:bodyPr>
            <a:normAutofit/>
          </a:bodyPr>
          <a:lstStyle/>
          <a:p>
            <a:pPr algn="ctr"/>
            <a:r>
              <a:rPr lang="en-IN" sz="6000" b="1" u="sng" spc="600" dirty="0">
                <a:effectLst>
                  <a:outerShdw blurRad="38100" dist="38100" dir="2700000" algn="tl">
                    <a:srgbClr val="000000">
                      <a:alpha val="43137"/>
                    </a:srgbClr>
                  </a:outerShdw>
                </a:effectLst>
                <a:latin typeface="PMingLiU-ExtB" panose="02020500000000000000" pitchFamily="18" charset="-120"/>
                <a:ea typeface="PMingLiU-ExtB" panose="02020500000000000000" pitchFamily="18" charset="-120"/>
              </a:rPr>
              <a:t>Inscriptions</a:t>
            </a:r>
          </a:p>
        </p:txBody>
      </p:sp>
      <p:sp>
        <p:nvSpPr>
          <p:cNvPr id="3" name="Content Placeholder 2">
            <a:extLst>
              <a:ext uri="{FF2B5EF4-FFF2-40B4-BE49-F238E27FC236}">
                <a16:creationId xmlns:a16="http://schemas.microsoft.com/office/drawing/2014/main" id="{A308562C-6062-E12C-7CE6-A3B295497D66}"/>
              </a:ext>
            </a:extLst>
          </p:cNvPr>
          <p:cNvSpPr>
            <a:spLocks noGrp="1"/>
          </p:cNvSpPr>
          <p:nvPr>
            <p:ph idx="1"/>
          </p:nvPr>
        </p:nvSpPr>
        <p:spPr>
          <a:xfrm>
            <a:off x="0" y="1312985"/>
            <a:ext cx="12192000" cy="5983959"/>
          </a:xfrm>
          <a:solidFill>
            <a:schemeClr val="bg2"/>
          </a:solidFill>
        </p:spPr>
        <p:txBody>
          <a:bodyPr/>
          <a:lstStyle/>
          <a:p>
            <a:pPr marL="0" indent="0">
              <a:buNone/>
            </a:pPr>
            <a:r>
              <a:rPr lang="en-US" dirty="0">
                <a:latin typeface="Garamond" panose="02020404030301010803" pitchFamily="18" charset="0"/>
              </a:rPr>
              <a:t>The study of inscriptions is called Epigraphy. Inscriptions are carved on seals, copper plates, temple walls, wooden tablets, stone pillars, rock surfaces, bricks or images. The oldest inscriptions are in the Harappan script of c. 2500 BCE, which is still un-deciphered. The earliest deciphered inscriptions are the Ashokan inscriptions which have been found on rock surfaces and stone pillars all through the subcontinent. These epigraphs were first deciphered in 1837 by James </a:t>
            </a:r>
            <a:r>
              <a:rPr lang="en-US" dirty="0" err="1">
                <a:latin typeface="Garamond" panose="02020404030301010803" pitchFamily="18" charset="0"/>
              </a:rPr>
              <a:t>Princep</a:t>
            </a:r>
            <a:r>
              <a:rPr lang="en-US" dirty="0">
                <a:latin typeface="Garamond" panose="02020404030301010803" pitchFamily="18" charset="0"/>
              </a:rPr>
              <a:t>, a civil servant in the employ of the East India Company in Bengal. Most of these are in Brahmi and Kharosthi script. Ashokan inscriptions are in a fairly developed script and it is assumed that writing must have existed in the earlier period too. Potsherds with short inscriptions have been found in excavations at Anuradhapura in Sri Lanka which can be dated to pre-Mauryan period of fourth century BCE. The first pure Sanskrit inscriptions appeared in first century BCE. The early inscriptions were a mixture of Prakrit and Sanskrit which by the fifth century CE were replaced by Sanskrit as the language of royal inscriptions.</a:t>
            </a:r>
            <a:endParaRPr lang="en-IN" dirty="0">
              <a:latin typeface="Garamond" panose="02020404030301010803" pitchFamily="18" charset="0"/>
            </a:endParaRPr>
          </a:p>
        </p:txBody>
      </p:sp>
    </p:spTree>
    <p:extLst>
      <p:ext uri="{BB962C8B-B14F-4D97-AF65-F5344CB8AC3E}">
        <p14:creationId xmlns:p14="http://schemas.microsoft.com/office/powerpoint/2010/main" val="3390691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233C5-1537-CC5C-B2A4-E4BD9CE99C8D}"/>
              </a:ext>
            </a:extLst>
          </p:cNvPr>
          <p:cNvSpPr>
            <a:spLocks noGrp="1"/>
          </p:cNvSpPr>
          <p:nvPr>
            <p:ph type="ctrTitle"/>
          </p:nvPr>
        </p:nvSpPr>
        <p:spPr>
          <a:xfrm>
            <a:off x="0" y="146538"/>
            <a:ext cx="6096000" cy="4202724"/>
          </a:xfrm>
        </p:spPr>
        <p:txBody>
          <a:bodyPr>
            <a:noAutofit/>
          </a:bodyPr>
          <a:lstStyle/>
          <a:p>
            <a:pPr algn="just"/>
            <a:r>
              <a:rPr lang="en-US" sz="2400" b="1" dirty="0"/>
              <a:t>Inscriptions are a good source of political, social and economic history. They are valuable tools for the historian as they tell us about contemporary events and about the common people. The spread of inscriptions is taken as an indicator of the reigning king’s domain. Many inscriptions contain useful information about genealogy, dynastic details and sometimes, names of even those kings who have been missed out in the main genealogies. Land grants of the </a:t>
            </a:r>
            <a:r>
              <a:rPr lang="en-US" sz="2400" b="1" dirty="0" err="1"/>
              <a:t>Pallava</a:t>
            </a:r>
            <a:r>
              <a:rPr lang="en-US" sz="2400" b="1" dirty="0"/>
              <a:t>, </a:t>
            </a:r>
            <a:r>
              <a:rPr lang="en-US" sz="2400" b="1" dirty="0" err="1"/>
              <a:t>Chalukya</a:t>
            </a:r>
            <a:r>
              <a:rPr lang="en-US" sz="2400" b="1" dirty="0"/>
              <a:t> and Chola period inform us about revenue systems, agricultural details and political structures.</a:t>
            </a:r>
            <a:endParaRPr lang="en-IN" sz="2400" b="1" dirty="0"/>
          </a:p>
        </p:txBody>
      </p:sp>
      <p:sp>
        <p:nvSpPr>
          <p:cNvPr id="3" name="Subtitle 2">
            <a:extLst>
              <a:ext uri="{FF2B5EF4-FFF2-40B4-BE49-F238E27FC236}">
                <a16:creationId xmlns:a16="http://schemas.microsoft.com/office/drawing/2014/main" id="{BDD34DF5-140B-717B-E148-705C645888FC}"/>
              </a:ext>
            </a:extLst>
          </p:cNvPr>
          <p:cNvSpPr>
            <a:spLocks noGrp="1"/>
          </p:cNvSpPr>
          <p:nvPr>
            <p:ph type="subTitle" idx="1"/>
          </p:nvPr>
        </p:nvSpPr>
        <p:spPr>
          <a:xfrm>
            <a:off x="6096000" y="146538"/>
            <a:ext cx="6096000" cy="4812324"/>
          </a:xfrm>
        </p:spPr>
        <p:txBody>
          <a:bodyPr/>
          <a:lstStyle/>
          <a:p>
            <a:pPr algn="l"/>
            <a:r>
              <a:rPr lang="en-US" dirty="0"/>
              <a:t>Inscriptions have many more uses, for example, they help us to date the sculptures on which they occur; give us information about extinct religious sects like the </a:t>
            </a:r>
            <a:r>
              <a:rPr lang="en-US" dirty="0" err="1"/>
              <a:t>Ajivikas</a:t>
            </a:r>
            <a:r>
              <a:rPr lang="en-US" dirty="0"/>
              <a:t>; tell us about historical geography; history of iconography; art and architecture; history of literature and languages; and even performing arts like music. They are more reliable than the literary texts as they are not always religious in nature</a:t>
            </a:r>
            <a:endParaRPr lang="en-IN" dirty="0"/>
          </a:p>
        </p:txBody>
      </p:sp>
      <p:pic>
        <p:nvPicPr>
          <p:cNvPr id="5" name="Picture 4" descr="A picture containing rock, building, building material, stone&#10;&#10;Description automatically generated">
            <a:extLst>
              <a:ext uri="{FF2B5EF4-FFF2-40B4-BE49-F238E27FC236}">
                <a16:creationId xmlns:a16="http://schemas.microsoft.com/office/drawing/2014/main" id="{EFAEDA93-79FB-62F5-539E-2C0E21BBE86C}"/>
              </a:ext>
            </a:extLst>
          </p:cNvPr>
          <p:cNvPicPr>
            <a:picLocks noChangeAspect="1"/>
          </p:cNvPicPr>
          <p:nvPr/>
        </p:nvPicPr>
        <p:blipFill rotWithShape="1">
          <a:blip r:embed="rId3">
            <a:extLst>
              <a:ext uri="{28A0092B-C50C-407E-A947-70E740481C1C}">
                <a14:useLocalDpi xmlns:a14="http://schemas.microsoft.com/office/drawing/2010/main" val="0"/>
              </a:ext>
            </a:extLst>
          </a:blip>
          <a:srcRect l="11053" t="11930" r="5263" b="11579"/>
          <a:stretch/>
        </p:blipFill>
        <p:spPr>
          <a:xfrm>
            <a:off x="0" y="4349262"/>
            <a:ext cx="12192000" cy="2505350"/>
          </a:xfrm>
          <a:prstGeom prst="rect">
            <a:avLst/>
          </a:prstGeom>
        </p:spPr>
      </p:pic>
    </p:spTree>
    <p:extLst>
      <p:ext uri="{BB962C8B-B14F-4D97-AF65-F5344CB8AC3E}">
        <p14:creationId xmlns:p14="http://schemas.microsoft.com/office/powerpoint/2010/main" val="2692106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B42B7-5E69-1813-EFFD-61F59D9D8AAE}"/>
              </a:ext>
            </a:extLst>
          </p:cNvPr>
          <p:cNvSpPr>
            <a:spLocks noGrp="1"/>
          </p:cNvSpPr>
          <p:nvPr>
            <p:ph type="ctrTitle"/>
          </p:nvPr>
        </p:nvSpPr>
        <p:spPr>
          <a:xfrm>
            <a:off x="-11723" y="0"/>
            <a:ext cx="12192000" cy="750277"/>
          </a:xfrm>
          <a:solidFill>
            <a:schemeClr val="accent2">
              <a:lumMod val="60000"/>
              <a:lumOff val="40000"/>
            </a:schemeClr>
          </a:solidFill>
        </p:spPr>
        <p:txBody>
          <a:bodyPr>
            <a:normAutofit fontScale="90000"/>
          </a:bodyPr>
          <a:lstStyle/>
          <a:p>
            <a:r>
              <a:rPr lang="en-IN" b="1" dirty="0">
                <a:effectLst>
                  <a:outerShdw blurRad="38100" dist="38100" dir="2700000" algn="tl">
                    <a:srgbClr val="000000">
                      <a:alpha val="43137"/>
                    </a:srgbClr>
                  </a:outerShdw>
                </a:effectLst>
              </a:rPr>
              <a:t>Foreign Accounts</a:t>
            </a:r>
          </a:p>
        </p:txBody>
      </p:sp>
      <p:sp>
        <p:nvSpPr>
          <p:cNvPr id="3" name="Subtitle 2">
            <a:extLst>
              <a:ext uri="{FF2B5EF4-FFF2-40B4-BE49-F238E27FC236}">
                <a16:creationId xmlns:a16="http://schemas.microsoft.com/office/drawing/2014/main" id="{BB890CF7-C862-7E5C-A7CA-D3FD4915EDCC}"/>
              </a:ext>
            </a:extLst>
          </p:cNvPr>
          <p:cNvSpPr>
            <a:spLocks noGrp="1"/>
          </p:cNvSpPr>
          <p:nvPr>
            <p:ph type="subTitle" idx="1"/>
          </p:nvPr>
        </p:nvSpPr>
        <p:spPr>
          <a:xfrm>
            <a:off x="140677" y="996462"/>
            <a:ext cx="12051323" cy="5427784"/>
          </a:xfrm>
        </p:spPr>
        <p:txBody>
          <a:bodyPr/>
          <a:lstStyle/>
          <a:p>
            <a:pPr algn="l"/>
            <a:r>
              <a:rPr lang="en-US" dirty="0"/>
              <a:t>Many </a:t>
            </a:r>
            <a:r>
              <a:rPr lang="en-US" dirty="0" err="1"/>
              <a:t>travellers</a:t>
            </a:r>
            <a:r>
              <a:rPr lang="en-US" dirty="0"/>
              <a:t> came to India as pilgrims, traders, settlers, soldiers, and ambassadors. They have left behind accounts of places they visited and things they saw. If studied with due caution, these accounts give a lot of valuable information,</a:t>
            </a:r>
          </a:p>
          <a:p>
            <a:pPr algn="l"/>
            <a:endParaRPr lang="en-US" dirty="0"/>
          </a:p>
          <a:p>
            <a:pPr algn="just"/>
            <a:r>
              <a:rPr lang="en-US" dirty="0"/>
              <a:t>The Greek writers mention </a:t>
            </a:r>
            <a:r>
              <a:rPr lang="en-US" dirty="0" err="1"/>
              <a:t>Sandrokottas</a:t>
            </a:r>
            <a:r>
              <a:rPr lang="en-US" dirty="0"/>
              <a:t> who is said to have met Alexander as a young man. In the eighteenth century, William Jones identified </a:t>
            </a:r>
            <a:r>
              <a:rPr lang="en-US" dirty="0" err="1"/>
              <a:t>Sandrokottas</a:t>
            </a:r>
            <a:r>
              <a:rPr lang="en-US" dirty="0"/>
              <a:t> with Chandragupta Maurya which formed the basis of Mauryan chronology. </a:t>
            </a:r>
            <a:r>
              <a:rPr lang="en-US" dirty="0" err="1"/>
              <a:t>Seleucus’s</a:t>
            </a:r>
            <a:r>
              <a:rPr lang="en-US" dirty="0"/>
              <a:t> envoy, </a:t>
            </a:r>
            <a:r>
              <a:rPr lang="en-US" dirty="0" err="1"/>
              <a:t>Megasthenes</a:t>
            </a:r>
            <a:r>
              <a:rPr lang="en-US" dirty="0"/>
              <a:t>, wrote the Indica, an account of his stay at the court of Chandragupta Maurya where he was the Greek ambassador. Though this text is no longer there, subsequent writers refer to certain portions of it and it has been possible to reconstruct the administrative structure, social classes and economic activities of the Mauryan period. Greek and Roman accounts give useful information about the Indian Ocean trade in early India. The Periplus of the </a:t>
            </a:r>
            <a:r>
              <a:rPr lang="en-US" dirty="0" err="1"/>
              <a:t>Erythrean</a:t>
            </a:r>
            <a:r>
              <a:rPr lang="en-US" dirty="0"/>
              <a:t> Sea (80-115 CE) and Ptolemy’s Geography (150 CE), both written in Greek, give information about geography and ancient trade. Early Greek and Latin works by Strabo, Arrian, Pliny the Elder tell us about Oceanic trade.</a:t>
            </a:r>
            <a:endParaRPr lang="en-IN" dirty="0"/>
          </a:p>
        </p:txBody>
      </p:sp>
    </p:spTree>
    <p:extLst>
      <p:ext uri="{BB962C8B-B14F-4D97-AF65-F5344CB8AC3E}">
        <p14:creationId xmlns:p14="http://schemas.microsoft.com/office/powerpoint/2010/main" val="2784166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5075E-FE9D-7385-02CF-6EA84F3CA549}"/>
              </a:ext>
            </a:extLst>
          </p:cNvPr>
          <p:cNvSpPr>
            <a:spLocks noGrp="1"/>
          </p:cNvSpPr>
          <p:nvPr>
            <p:ph type="ctrTitle"/>
          </p:nvPr>
        </p:nvSpPr>
        <p:spPr>
          <a:xfrm>
            <a:off x="5416062" y="3176954"/>
            <a:ext cx="6775938" cy="3681046"/>
          </a:xfrm>
          <a:solidFill>
            <a:schemeClr val="accent4">
              <a:lumMod val="40000"/>
              <a:lumOff val="60000"/>
            </a:schemeClr>
          </a:solidFill>
        </p:spPr>
        <p:txBody>
          <a:bodyPr>
            <a:normAutofit/>
          </a:bodyPr>
          <a:lstStyle/>
          <a:p>
            <a:pPr algn="just"/>
            <a:r>
              <a:rPr lang="en-US" sz="2400" b="1" i="1" dirty="0"/>
              <a:t>Of the pilgrims, mention may be made of Fa-Hsien and </a:t>
            </a:r>
            <a:r>
              <a:rPr lang="en-US" sz="2400" b="1" i="1" dirty="0" err="1"/>
              <a:t>Huien</a:t>
            </a:r>
            <a:r>
              <a:rPr lang="en-US" sz="2400" b="1" i="1" dirty="0"/>
              <a:t> Tsang, who were Chinese Buddhist monks who visited India and have left behind travel accounts. They visited many holy places and Buddhist shrines. Fa-Hsien’s travels lasted from 399-414 CE and were confined to Northern India. </a:t>
            </a:r>
            <a:r>
              <a:rPr lang="en-US" sz="2400" b="1" i="1" dirty="0" err="1"/>
              <a:t>Huien</a:t>
            </a:r>
            <a:r>
              <a:rPr lang="en-US" sz="2400" b="1" i="1" dirty="0"/>
              <a:t>-Tsang left his home in 639 CE and spent over ten years travelling in India. Fa-Hsien has described the social, religious and economic conditions during the Gupta’s and </a:t>
            </a:r>
            <a:r>
              <a:rPr lang="en-US" sz="2400" b="1" i="1" dirty="0" err="1"/>
              <a:t>Huien</a:t>
            </a:r>
            <a:r>
              <a:rPr lang="en-US" sz="2400" b="1" i="1" dirty="0"/>
              <a:t> Tsang during </a:t>
            </a:r>
            <a:r>
              <a:rPr lang="en-US" sz="2400" b="1" i="1" dirty="0" err="1"/>
              <a:t>Harshavardhana’s</a:t>
            </a:r>
            <a:r>
              <a:rPr lang="en-US" sz="2400" b="1" i="1" dirty="0"/>
              <a:t> times</a:t>
            </a:r>
            <a:r>
              <a:rPr lang="en-US" sz="2400" dirty="0"/>
              <a:t>.</a:t>
            </a:r>
            <a:endParaRPr lang="en-IN" sz="2400" dirty="0"/>
          </a:p>
        </p:txBody>
      </p:sp>
      <p:pic>
        <p:nvPicPr>
          <p:cNvPr id="7" name="Picture 6">
            <a:extLst>
              <a:ext uri="{FF2B5EF4-FFF2-40B4-BE49-F238E27FC236}">
                <a16:creationId xmlns:a16="http://schemas.microsoft.com/office/drawing/2014/main" id="{1ED9B617-4E8B-0719-C6C7-E15A3AB617FC}"/>
              </a:ext>
            </a:extLst>
          </p:cNvPr>
          <p:cNvPicPr>
            <a:picLocks noChangeAspect="1"/>
          </p:cNvPicPr>
          <p:nvPr/>
        </p:nvPicPr>
        <p:blipFill rotWithShape="1">
          <a:blip r:embed="rId2"/>
          <a:srcRect l="38462" t="36751" r="50769" b="16366"/>
          <a:stretch/>
        </p:blipFill>
        <p:spPr>
          <a:xfrm>
            <a:off x="0" y="0"/>
            <a:ext cx="5416062" cy="7119314"/>
          </a:xfrm>
          <a:prstGeom prst="rect">
            <a:avLst/>
          </a:prstGeom>
        </p:spPr>
      </p:pic>
      <p:pic>
        <p:nvPicPr>
          <p:cNvPr id="9" name="Picture 8" descr="A picture containing background pattern&#10;&#10;Description automatically generated">
            <a:extLst>
              <a:ext uri="{FF2B5EF4-FFF2-40B4-BE49-F238E27FC236}">
                <a16:creationId xmlns:a16="http://schemas.microsoft.com/office/drawing/2014/main" id="{5C3FBC8F-D00D-EE26-6B3C-4B0C58C057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062" y="0"/>
            <a:ext cx="6775938" cy="3176954"/>
          </a:xfrm>
          <a:prstGeom prst="rect">
            <a:avLst/>
          </a:prstGeom>
        </p:spPr>
      </p:pic>
    </p:spTree>
    <p:extLst>
      <p:ext uri="{BB962C8B-B14F-4D97-AF65-F5344CB8AC3E}">
        <p14:creationId xmlns:p14="http://schemas.microsoft.com/office/powerpoint/2010/main" val="395247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6E982-16D0-CA8F-0A33-38AC901A2B6E}"/>
              </a:ext>
            </a:extLst>
          </p:cNvPr>
          <p:cNvSpPr>
            <a:spLocks noGrp="1"/>
          </p:cNvSpPr>
          <p:nvPr>
            <p:ph type="title"/>
          </p:nvPr>
        </p:nvSpPr>
        <p:spPr>
          <a:xfrm>
            <a:off x="0" y="1"/>
            <a:ext cx="12192000" cy="1064632"/>
          </a:xfrm>
          <a:solidFill>
            <a:srgbClr val="FF0000"/>
          </a:solidFill>
        </p:spPr>
        <p:txBody>
          <a:bodyPr>
            <a:normAutofit/>
          </a:bodyPr>
          <a:lstStyle/>
          <a:p>
            <a:pPr algn="ctr"/>
            <a:r>
              <a:rPr lang="en-US" sz="5400" b="1" i="1" u="sng" spc="600" dirty="0">
                <a:solidFill>
                  <a:schemeClr val="accent4">
                    <a:lumMod val="60000"/>
                    <a:lumOff val="40000"/>
                  </a:schemeClr>
                </a:solidFill>
                <a:effectLst>
                  <a:outerShdw blurRad="38100" dist="38100" dir="2700000" algn="tl">
                    <a:srgbClr val="000000">
                      <a:alpha val="43137"/>
                    </a:srgbClr>
                  </a:outerShdw>
                </a:effectLst>
              </a:rPr>
              <a:t>S U M </a:t>
            </a:r>
            <a:r>
              <a:rPr lang="en-US" sz="5400" b="1" i="1" u="sng" spc="600" dirty="0" err="1">
                <a:solidFill>
                  <a:schemeClr val="accent4">
                    <a:lumMod val="60000"/>
                    <a:lumOff val="40000"/>
                  </a:schemeClr>
                </a:solidFill>
                <a:effectLst>
                  <a:outerShdw blurRad="38100" dist="38100" dir="2700000" algn="tl">
                    <a:srgbClr val="000000">
                      <a:alpha val="43137"/>
                    </a:srgbClr>
                  </a:outerShdw>
                </a:effectLst>
              </a:rPr>
              <a:t>M</a:t>
            </a:r>
            <a:r>
              <a:rPr lang="en-US" sz="5400" b="1" i="1" u="sng" spc="600" dirty="0">
                <a:solidFill>
                  <a:schemeClr val="accent4">
                    <a:lumMod val="60000"/>
                    <a:lumOff val="40000"/>
                  </a:schemeClr>
                </a:solidFill>
                <a:effectLst>
                  <a:outerShdw blurRad="38100" dist="38100" dir="2700000" algn="tl">
                    <a:srgbClr val="000000">
                      <a:alpha val="43137"/>
                    </a:srgbClr>
                  </a:outerShdw>
                </a:effectLst>
              </a:rPr>
              <a:t> A R Y </a:t>
            </a:r>
            <a:endParaRPr lang="en-IN" sz="5400" b="1" i="1" u="sng" spc="600" dirty="0">
              <a:solidFill>
                <a:schemeClr val="accent4">
                  <a:lumMod val="60000"/>
                  <a:lumOff val="4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A4E860E-128F-4347-15A0-9C1E09546506}"/>
              </a:ext>
            </a:extLst>
          </p:cNvPr>
          <p:cNvSpPr>
            <a:spLocks noGrp="1"/>
          </p:cNvSpPr>
          <p:nvPr>
            <p:ph idx="1"/>
          </p:nvPr>
        </p:nvSpPr>
        <p:spPr>
          <a:xfrm>
            <a:off x="0" y="879231"/>
            <a:ext cx="12192000" cy="5978768"/>
          </a:xfrm>
          <a:solidFill>
            <a:schemeClr val="accent6">
              <a:lumMod val="20000"/>
              <a:lumOff val="80000"/>
            </a:schemeClr>
          </a:solidFill>
        </p:spPr>
        <p:txBody>
          <a:bodyPr>
            <a:normAutofit lnSpcReduction="10000"/>
          </a:bodyPr>
          <a:lstStyle/>
          <a:p>
            <a:pPr marL="0" indent="0">
              <a:buNone/>
            </a:pPr>
            <a:r>
              <a:rPr lang="en-US" dirty="0"/>
              <a:t>The Himalayas in the north and the ocean in the south, south-west and southeast create a superficial view of the isolation of the Indian sub-continent. Cultural influences have been exchanged across these frontiers and there have been maritime contacts with the west, West Asia and Southeast Asia. Internally, even the rugged, difficult terrain of Central India has not really impeded the movement of ideas and influences between the varied regions of the country. Admittedly, geography and environment influence historical development considerably, even if they do not determine it entirely.</a:t>
            </a:r>
          </a:p>
          <a:p>
            <a:pPr marL="0" indent="0">
              <a:buNone/>
            </a:pPr>
            <a:r>
              <a:rPr lang="en-US" dirty="0"/>
              <a:t>Inscriptions tell us a lot about historical events which occurred at a specific time and place. However, inscriptions and literary texts mostly represent the voice of the elite — the kings, brahmanas, court poets etc. Here archaeological sources come to the rescue. They may voice the sentiments of what the common folks felt, saw and lived. Excavations, particularly, are a useful source. Still, we need to study archaeological evidence in relation to literary evidence. Many a times if we juxtapose these two categories of evidence, we find that each corrects and substantiates the other and a more complete picture can be arrived at</a:t>
            </a:r>
            <a:endParaRPr lang="en-IN" dirty="0"/>
          </a:p>
        </p:txBody>
      </p:sp>
    </p:spTree>
    <p:extLst>
      <p:ext uri="{BB962C8B-B14F-4D97-AF65-F5344CB8AC3E}">
        <p14:creationId xmlns:p14="http://schemas.microsoft.com/office/powerpoint/2010/main" val="3463257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4696</Words>
  <Application>Microsoft Office PowerPoint</Application>
  <PresentationFormat>Widescreen</PresentationFormat>
  <Paragraphs>81</Paragraphs>
  <Slides>25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PMingLiU-ExtB</vt:lpstr>
      <vt:lpstr>Algerian</vt:lpstr>
      <vt:lpstr>Amasis MT Pro</vt:lpstr>
      <vt:lpstr>Arial</vt:lpstr>
      <vt:lpstr>Bahnschrift Light</vt:lpstr>
      <vt:lpstr>Calibri</vt:lpstr>
      <vt:lpstr>Calibri Light</vt:lpstr>
      <vt:lpstr>Garamond</vt:lpstr>
      <vt:lpstr>Office Theme</vt:lpstr>
      <vt:lpstr>HISTORY OF INDIA </vt:lpstr>
      <vt:lpstr>SOURCE AND INTERPRETATION </vt:lpstr>
      <vt:lpstr>In Indian history there is a primacy accorded to the written records. However, archaeological artifacts in the form of temple remains, coins, house remains, post-holes, pottery, silos etc. also constitute an important category of evidence. For all the three periods of Indian history – ancient, medieval and modern – the archaeological evidence has acquired a lot of significance. It is indispensable for those periods which did not have any writing; for example, the prehistoric and proto-historic period of Indian history.</vt:lpstr>
      <vt:lpstr>There are some crucial aspects which need to be taken care of when one is studying texts for historical information. Upinder Singh has pointed out that if the text was composed at a specific period than its use as a historical source is unproblematic. However, the exercise becomes much more complex if the composition extends over a long period of time. For example, in the case of the Indian Epic Mahabharata, it is difficult to bracket it as a text composed at a specific point of time. In such cases the historian has to sift through various chronological layers and look critically into various additions and interpolations. Language, style and content of a text have to be analyzed. In the case of both- Mahabharata and Ramayana, critical editions have been made where different manuscripts of these texts have been analyzed and an attempt has been made to identify their original core</vt:lpstr>
      <vt:lpstr>Certain questions have to be kept in mind while studying texts, for example, why were they composed? For whom? What was their social and cultural context? A text may represent an ideal and must not be taken as a description of what was actually happening at that time. A text, like so many of Indian religious texts, may contains myths which may have pointers to historical information, but should be studied with caution.</vt:lpstr>
      <vt:lpstr>Literary Sources</vt:lpstr>
      <vt:lpstr>a) Samhitas or collections, namely collections of hymns, prayers, incantations, benedictions, sacrificial formulas and litanies. Four Samhitas are in existence which differ from each other:</vt:lpstr>
      <vt:lpstr>The whole Vedic literature is considered to have been revealed by God and therefore considered sacred. Chronologically, it spans a thousand years with some belonging to an earlier period and some portions to a later period. The Rigveda is the oldest and consists of ten books or mandalas. Books II-VII are the earliest</vt:lpstr>
      <vt:lpstr>Then, there is a category of texts — the Sutras — which form part of the postVedic literature. These have been classified as ‘smriti’ or ‘memorized rather than heard’ (shruti) texts. The suggested meaning is that these were composed by humans — great sages — and as such, do not enjoy the sanctity of the Vedas though they are considered authoritative in their own right. The Sutra texts are manuals on ritual (c. 600-300 BCE). These include</vt:lpstr>
      <vt:lpstr>PowerPoint Presentation</vt:lpstr>
      <vt:lpstr>Kautilya’s Arthashastra</vt:lpstr>
      <vt:lpstr>Ramayana and Mahabharata</vt:lpstr>
      <vt:lpstr>Puranas</vt:lpstr>
      <vt:lpstr>Sangam Literature</vt:lpstr>
      <vt:lpstr>Biographies, Poetry and Drama</vt:lpstr>
      <vt:lpstr>Buddhist and Jaina Literature</vt:lpstr>
      <vt:lpstr>T h e r a g a t h a  (Verses of Elder Monks) and Therigatha (Verses of the Elder Nuns) are a collection of poems with verses which were narrated by the early members of the Buddhist Sangha. Therigatha is the first surviving poetry supposed to have been composed by women in India. Hence, it is important for not only Buddhism but also gender studies. The gathas of the Therigatha strongly support the view that women are equal to men in terms of spiritual attainment.</vt:lpstr>
      <vt:lpstr>Archaeology</vt:lpstr>
      <vt:lpstr>Coins</vt:lpstr>
      <vt:lpstr>Post-Maurya coins were made of lead, potin, copper, bronze, silver and gold. They were issued in large numbers, pointing to increased volume of trade during this period. The Guptas also issued a number of gold coins. Known as dinaras, they were well executed die-struck coins. The obverse depicts the reigning king in various poses. Coins of Samudragupta and Kumaragupta I show them playing the vina. In the post-Gupta period the gold coins declined in number and purity. This became the basis of the highly contested feudalism theory of R. S. Sharma who believed that debasement of coinage and increased use of cowries point to decline of trade and commerce in this period. This, of course, has its critics.</vt:lpstr>
      <vt:lpstr>Inscriptions</vt:lpstr>
      <vt:lpstr>Inscriptions are a good source of political, social and economic history. They are valuable tools for the historian as they tell us about contemporary events and about the common people. The spread of inscriptions is taken as an indicator of the reigning king’s domain. Many inscriptions contain useful information about genealogy, dynastic details and sometimes, names of even those kings who have been missed out in the main genealogies. Land grants of the Pallava, Chalukya and Chola period inform us about revenue systems, agricultural details and political structures.</vt:lpstr>
      <vt:lpstr>Foreign Accounts</vt:lpstr>
      <vt:lpstr>Of the pilgrims, mention may be made of Fa-Hsien and Huien Tsang, who were Chinese Buddhist monks who visited India and have left behind travel accounts. They visited many holy places and Buddhist shrines. Fa-Hsien’s travels lasted from 399-414 CE and were confined to Northern India. Huien-Tsang left his home in 639 CE and spent over ten years travelling in India. Fa-Hsien has described the social, religious and economic conditions during the Gupta’s and Huien Tsang during Harshavardhana’s times.</vt:lpstr>
      <vt:lpstr>S U M M A R 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INDIA </dc:title>
  <dc:creator>Govt College Paonta</dc:creator>
  <cp:lastModifiedBy>Govt College Paonta</cp:lastModifiedBy>
  <cp:revision>7</cp:revision>
  <dcterms:created xsi:type="dcterms:W3CDTF">2022-07-19T04:54:42Z</dcterms:created>
  <dcterms:modified xsi:type="dcterms:W3CDTF">2022-07-19T09:47:08Z</dcterms:modified>
</cp:coreProperties>
</file>